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embedTrueTypeFonts="1">
  <p:sldMasterIdLst>
    <p:sldMasterId id="2147483648" r:id="rId1"/>
  </p:sldMasterIdLst>
  <p:notesMasterIdLst>
    <p:notesMasterId r:id="rId31"/>
  </p:notesMasterIdLst>
  <p:sldIdLst>
    <p:sldId id="256" r:id="rId2"/>
    <p:sldId id="414" r:id="rId3"/>
    <p:sldId id="415" r:id="rId4"/>
    <p:sldId id="257" r:id="rId5"/>
    <p:sldId id="258" r:id="rId6"/>
    <p:sldId id="259" r:id="rId7"/>
    <p:sldId id="260" r:id="rId8"/>
    <p:sldId id="409" r:id="rId9"/>
    <p:sldId id="261" r:id="rId10"/>
    <p:sldId id="362" r:id="rId11"/>
    <p:sldId id="381" r:id="rId12"/>
    <p:sldId id="390" r:id="rId13"/>
    <p:sldId id="382" r:id="rId14"/>
    <p:sldId id="387" r:id="rId15"/>
    <p:sldId id="339" r:id="rId16"/>
    <p:sldId id="386" r:id="rId17"/>
    <p:sldId id="383" r:id="rId18"/>
    <p:sldId id="377" r:id="rId19"/>
    <p:sldId id="384" r:id="rId20"/>
    <p:sldId id="376" r:id="rId21"/>
    <p:sldId id="385" r:id="rId22"/>
    <p:sldId id="375" r:id="rId23"/>
    <p:sldId id="299" r:id="rId24"/>
    <p:sldId id="300" r:id="rId25"/>
    <p:sldId id="391" r:id="rId26"/>
    <p:sldId id="413" r:id="rId27"/>
    <p:sldId id="411" r:id="rId28"/>
    <p:sldId id="416" r:id="rId29"/>
    <p:sldId id="302" r:id="rId30"/>
  </p:sldIdLst>
  <p:sldSz cx="9144000" cy="6858000" type="screen4x3"/>
  <p:notesSz cx="6858000" cy="9144000"/>
  <p:embeddedFontLst>
    <p:embeddedFont>
      <p:font typeface="Brush Script MT" panose="03060802040406070304" pitchFamily="66" charset="-122"/>
      <p:italic r:id="rId32"/>
    </p:embeddedFont>
    <p:embeddedFont>
      <p:font typeface="MS PGothic" panose="020B0600070205080204" pitchFamily="34" charset="-128"/>
      <p:regular r:id="rId33"/>
    </p:embeddedFont>
    <p:embeddedFont>
      <p:font typeface="Scramble" panose="020B0603050302020204" pitchFamily="34" charset="0"/>
      <p:regular r:id="rId34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cramble" panose="020B06030503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cramble" panose="020B06030503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cramble" panose="020B06030503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cramble" panose="020B06030503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cramble" panose="020B06030503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cramble" panose="020B06030503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cramble" panose="020B06030503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cramble" panose="020B06030503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cramble" panose="020B06030503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9E6D"/>
    <a:srgbClr val="D0401E"/>
    <a:srgbClr val="F4F7FB"/>
    <a:srgbClr val="FF7C80"/>
    <a:srgbClr val="3333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86327" autoAdjust="0"/>
  </p:normalViewPr>
  <p:slideViewPr>
    <p:cSldViewPr>
      <p:cViewPr varScale="1">
        <p:scale>
          <a:sx n="110" d="100"/>
          <a:sy n="110" d="100"/>
        </p:scale>
        <p:origin x="222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4C521114-4539-4310-A9DF-0DC5F99F86D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D7BD9593-86B5-4060-BDB7-A5235060FAE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9E97EA68-DBFD-4B34-AA00-A8D8CA587010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0181" name="Rectangle 5">
            <a:extLst>
              <a:ext uri="{FF2B5EF4-FFF2-40B4-BE49-F238E27FC236}">
                <a16:creationId xmlns:a16="http://schemas.microsoft.com/office/drawing/2014/main" id="{DFC1BD4E-358A-419C-ACB4-CABF4E7F334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0182" name="Rectangle 6">
            <a:extLst>
              <a:ext uri="{FF2B5EF4-FFF2-40B4-BE49-F238E27FC236}">
                <a16:creationId xmlns:a16="http://schemas.microsoft.com/office/drawing/2014/main" id="{DF9162AC-D434-4215-874D-B6EBC8975DE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3" name="Rectangle 7">
            <a:extLst>
              <a:ext uri="{FF2B5EF4-FFF2-40B4-BE49-F238E27FC236}">
                <a16:creationId xmlns:a16="http://schemas.microsoft.com/office/drawing/2014/main" id="{17A4C194-7C69-4FEB-9214-26193AAB69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79969F9-98F9-4CA5-8739-414610C9C9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E582CB9D-69A9-400D-A3A9-83DBEA0B943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154E9A8-FD1A-483E-B234-B9832DBF1CCF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10240DDD-E53A-4D22-B526-3A817AB0F2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8E382DBA-7C98-4E08-9B87-516AA9A0EF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Nothing new from NWL23 or WOW24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EEE39119-CD90-40D6-B3B9-A4FBC5D9C9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48E418F-0ECA-4210-AFEF-ACAC2A717D80}" type="slidenum">
              <a:rPr lang="en-US" altLang="en-US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66C54B51-60B8-4A20-B196-8A460D7872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8B66BBC5-9F96-4830-A5DF-D187D571F0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B48C0631-D9F6-4977-8AC6-B5C80CC3BA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73A94FA-0617-4DF6-BE2C-F4827A15A9C3}" type="slidenum">
              <a:rPr lang="en-US" altLang="en-US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2539CFA2-A094-460C-B0B5-228B835BE5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EDF59F2A-2C10-4B66-9DFF-3DF74A5FBC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7B477A57-4D34-492B-9472-FE8A3FFAC9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9pPr>
          </a:lstStyle>
          <a:p>
            <a:fld id="{32E8F4C3-DC09-4203-89EE-C15C134E95F0}" type="slidenum"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12</a:t>
            </a:fld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A772C869-15E8-4BE8-B5BD-661E498C76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02DF03A9-DB76-4C86-8CC4-2A5E3BD222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 sz="900" b="1" dirty="0">
                <a:latin typeface="Arial" panose="020B0604020202020204" pitchFamily="34" charset="0"/>
              </a:rPr>
              <a:t>SIN-RITE</a:t>
            </a:r>
            <a:r>
              <a:rPr lang="en-US" altLang="en-US" sz="900" dirty="0">
                <a:latin typeface="Arial" panose="020B0604020202020204" pitchFamily="34" charset="0"/>
              </a:rPr>
              <a:t>: “VAMP STABBED,</a:t>
            </a:r>
            <a:r>
              <a:rPr lang="en-US" altLang="en-US" sz="900" b="0" u="none" dirty="0">
                <a:latin typeface="Arial" panose="020B0604020202020204" pitchFamily="34" charset="0"/>
              </a:rPr>
              <a:t> SO </a:t>
            </a:r>
            <a:r>
              <a:rPr lang="en-US" altLang="en-US" sz="900" dirty="0">
                <a:latin typeface="Arial" panose="020B0604020202020204" pitchFamily="34" charset="0"/>
              </a:rPr>
              <a:t>HULK CAGED”                                 </a:t>
            </a:r>
          </a:p>
          <a:p>
            <a:pPr eaLnBrk="1" hangingPunct="1"/>
            <a:r>
              <a:rPr lang="en-US" altLang="en-US" sz="900" b="1" dirty="0">
                <a:latin typeface="Arial" panose="020B0604020202020204" pitchFamily="34" charset="0"/>
              </a:rPr>
              <a:t>NASTIER</a:t>
            </a:r>
            <a:r>
              <a:rPr lang="en-US" altLang="en-US" sz="900" dirty="0">
                <a:latin typeface="Arial" panose="020B0604020202020204" pitchFamily="34" charset="0"/>
              </a:rPr>
              <a:t>: “</a:t>
            </a:r>
            <a:r>
              <a:rPr lang="en-US" altLang="en-US" sz="900" b="0" u="none" dirty="0">
                <a:latin typeface="Arial" panose="020B0604020202020204" pitchFamily="34" charset="0"/>
              </a:rPr>
              <a:t>W</a:t>
            </a:r>
            <a:r>
              <a:rPr lang="en-US" altLang="en-US" sz="900" b="0" u="none" dirty="0">
                <a:solidFill>
                  <a:srgbClr val="00B0F0"/>
                </a:solidFill>
                <a:latin typeface="Arial" panose="020B0604020202020204" pitchFamily="34" charset="0"/>
              </a:rPr>
              <a:t>I</a:t>
            </a:r>
            <a:r>
              <a:rPr lang="en-US" altLang="en-US" sz="900" b="0" u="none" dirty="0">
                <a:latin typeface="Arial" panose="020B0604020202020204" pitchFamily="34" charset="0"/>
              </a:rPr>
              <a:t>C</a:t>
            </a:r>
            <a:r>
              <a:rPr lang="en-US" altLang="en-US" sz="900" b="0" u="none" dirty="0">
                <a:solidFill>
                  <a:srgbClr val="00B0F0"/>
                </a:solidFill>
                <a:latin typeface="Arial" panose="020B0604020202020204" pitchFamily="34" charset="0"/>
              </a:rPr>
              <a:t>K</a:t>
            </a:r>
            <a:r>
              <a:rPr lang="en-US" altLang="en-US" sz="900" b="0" u="none" dirty="0">
                <a:latin typeface="Arial" panose="020B0604020202020204" pitchFamily="34" charset="0"/>
              </a:rPr>
              <a:t>ED H</a:t>
            </a:r>
            <a:r>
              <a:rPr lang="en-US" altLang="en-US" sz="900" b="0" u="none" dirty="0">
                <a:solidFill>
                  <a:srgbClr val="00B0F0"/>
                </a:solidFill>
                <a:latin typeface="Arial" panose="020B0604020202020204" pitchFamily="34" charset="0"/>
              </a:rPr>
              <a:t>O</a:t>
            </a:r>
            <a:r>
              <a:rPr lang="en-US" altLang="en-US" sz="900" b="0" u="none" dirty="0">
                <a:latin typeface="Arial" panose="020B0604020202020204" pitchFamily="34" charset="0"/>
              </a:rPr>
              <a:t>RRIB</a:t>
            </a:r>
            <a:r>
              <a:rPr lang="en-US" altLang="en-US" sz="900" b="0" u="none" dirty="0">
                <a:solidFill>
                  <a:srgbClr val="00B0F0"/>
                </a:solidFill>
                <a:latin typeface="Arial" panose="020B0604020202020204" pitchFamily="34" charset="0"/>
              </a:rPr>
              <a:t>L</a:t>
            </a:r>
            <a:r>
              <a:rPr lang="en-US" altLang="en-US" sz="900" b="0" u="none" dirty="0">
                <a:latin typeface="Arial" panose="020B0604020202020204" pitchFamily="34" charset="0"/>
              </a:rPr>
              <a:t>E F</a:t>
            </a:r>
            <a:r>
              <a:rPr lang="en-US" altLang="en-US" sz="900" b="0" u="none" dirty="0">
                <a:solidFill>
                  <a:srgbClr val="00B0F0"/>
                </a:solidFill>
                <a:latin typeface="Arial" panose="020B0604020202020204" pitchFamily="34" charset="0"/>
              </a:rPr>
              <a:t>A</a:t>
            </a:r>
            <a:r>
              <a:rPr lang="en-US" altLang="en-US" sz="900" b="0" u="none" dirty="0">
                <a:latin typeface="Arial" panose="020B0604020202020204" pitchFamily="34" charset="0"/>
              </a:rPr>
              <a:t>N</a:t>
            </a:r>
            <a:r>
              <a:rPr lang="en-US" altLang="en-US" sz="900" b="0" u="none" dirty="0">
                <a:solidFill>
                  <a:srgbClr val="00B0F0"/>
                </a:solidFill>
                <a:latin typeface="Arial" panose="020B0604020202020204" pitchFamily="34" charset="0"/>
              </a:rPr>
              <a:t>G</a:t>
            </a:r>
            <a:r>
              <a:rPr lang="en-US" altLang="en-US" sz="900" b="0" u="none" dirty="0">
                <a:latin typeface="Arial" panose="020B0604020202020204" pitchFamily="34" charset="0"/>
              </a:rPr>
              <a:t> </a:t>
            </a:r>
            <a:r>
              <a:rPr lang="en-US" altLang="en-US" sz="900" dirty="0">
                <a:latin typeface="Arial" panose="020B0604020202020204" pitchFamily="34" charset="0"/>
              </a:rPr>
              <a:t>STUMPS</a:t>
            </a:r>
            <a:r>
              <a:rPr lang="en-US" altLang="en-US" sz="800" dirty="0">
                <a:latin typeface="Arial" panose="020B0604020202020204" pitchFamily="34" charset="0"/>
              </a:rPr>
              <a:t>!”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900" b="1" dirty="0">
                <a:latin typeface="Arial" panose="020B0604020202020204" pitchFamily="34" charset="0"/>
              </a:rPr>
              <a:t>AIRIEST</a:t>
            </a:r>
            <a:r>
              <a:rPr lang="en-US" altLang="en-US" sz="900" dirty="0">
                <a:latin typeface="Arial" panose="020B0604020202020204" pitchFamily="34" charset="0"/>
              </a:rPr>
              <a:t>:  *ZaX </a:t>
            </a:r>
            <a:r>
              <a:rPr lang="en-US" altLang="en-US" sz="900" b="0" u="none" dirty="0" err="1">
                <a:latin typeface="Arial" panose="020B0604020202020204" pitchFamily="34" charset="0"/>
              </a:rPr>
              <a:t>iNHaLeS</a:t>
            </a:r>
            <a:r>
              <a:rPr lang="en-US" altLang="en-US" sz="900" b="0" u="none" dirty="0">
                <a:latin typeface="Arial" panose="020B0604020202020204" pitchFamily="34" charset="0"/>
              </a:rPr>
              <a:t> </a:t>
            </a:r>
            <a:r>
              <a:rPr lang="en-US" altLang="en-US" sz="900" b="0" u="none" dirty="0" err="1">
                <a:latin typeface="Arial" panose="020B0604020202020204" pitchFamily="34" charset="0"/>
              </a:rPr>
              <a:t>oPiuM</a:t>
            </a:r>
            <a:r>
              <a:rPr lang="en-US" altLang="en-US" sz="900" b="0" u="none" dirty="0">
                <a:latin typeface="Arial" panose="020B0604020202020204" pitchFamily="34" charset="0"/>
              </a:rPr>
              <a:t> </a:t>
            </a:r>
            <a:r>
              <a:rPr lang="en-US" altLang="en-US" sz="900" b="0" u="none" dirty="0" err="1">
                <a:latin typeface="Arial" panose="020B0604020202020204" pitchFamily="34" charset="0"/>
              </a:rPr>
              <a:t>aiRFLoW</a:t>
            </a:r>
            <a:r>
              <a:rPr lang="en-US" altLang="en-US" sz="900" b="0" u="none" dirty="0">
                <a:latin typeface="Arial" panose="020B0604020202020204" pitchFamily="34" charset="0"/>
              </a:rPr>
              <a:t>  </a:t>
            </a:r>
            <a:r>
              <a:rPr lang="en-US" altLang="en-US" sz="900" dirty="0">
                <a:latin typeface="Arial" panose="020B0604020202020204" pitchFamily="34" charset="0"/>
              </a:rPr>
              <a:t>(*CoNSoNaNTS oNLY)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900" b="1" dirty="0">
                <a:latin typeface="Arial" panose="020B0604020202020204" pitchFamily="34" charset="0"/>
              </a:rPr>
              <a:t>INERTIA</a:t>
            </a:r>
            <a:r>
              <a:rPr lang="en-US" altLang="en-US" sz="900" dirty="0">
                <a:latin typeface="Arial" panose="020B0604020202020204" pitchFamily="34" charset="0"/>
              </a:rPr>
              <a:t>: “</a:t>
            </a:r>
            <a:r>
              <a:rPr lang="en-US" altLang="en-US" sz="900" b="0" u="none" dirty="0">
                <a:latin typeface="Arial" panose="020B0604020202020204" pitchFamily="34" charset="0"/>
              </a:rPr>
              <a:t>Z’S</a:t>
            </a:r>
            <a:r>
              <a:rPr lang="en-US" altLang="en-US" sz="900" dirty="0">
                <a:latin typeface="Arial" panose="020B0604020202020204" pitchFamily="34" charset="0"/>
              </a:rPr>
              <a:t> DEEPEN SLEEP”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C993E5CF-FEFC-4DC8-8BEB-28D696DCBE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C7AE97C-50C6-40A5-BED5-516F5DD64D8F}" type="slidenum">
              <a:rPr lang="en-US" altLang="en-US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91617361-48E9-4EFA-A073-8CF1847C9D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57737CE8-3201-4FD3-9FC9-A57291E91C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E937342B-82D5-4245-8A94-485730D326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CB4D2A8-B6D9-4560-9233-595987A7572D}" type="slidenum">
              <a:rPr lang="en-US" altLang="en-US"/>
              <a:pPr>
                <a:spcBef>
                  <a:spcPct val="0"/>
                </a:spcBef>
              </a:pPr>
              <a:t>14</a:t>
            </a:fld>
            <a:endParaRPr lang="en-US" altLang="en-US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9C04C3B7-D889-40DB-A756-76309B3C36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7F2C11BE-6509-445A-8C0A-4250EB448C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 b="1" dirty="0">
                <a:latin typeface="Arial" panose="020B0604020202020204" pitchFamily="34" charset="0"/>
              </a:rPr>
              <a:t>DETRAIN</a:t>
            </a:r>
            <a:r>
              <a:rPr lang="en-US" altLang="en-US" dirty="0">
                <a:latin typeface="Arial" panose="020B0604020202020204" pitchFamily="34" charset="0"/>
              </a:rPr>
              <a:t>: “</a:t>
            </a:r>
            <a:r>
              <a:rPr lang="en-US" altLang="en-US" b="0" u="none" dirty="0">
                <a:latin typeface="Arial" panose="020B0604020202020204" pitchFamily="34" charset="0"/>
              </a:rPr>
              <a:t>CHOO-CHOO STOPS, </a:t>
            </a:r>
            <a:r>
              <a:rPr lang="en-US" altLang="en-US" dirty="0">
                <a:latin typeface="Arial" panose="020B0604020202020204" pitchFamily="34" charset="0"/>
              </a:rPr>
              <a:t>I GET OUT” </a:t>
            </a:r>
          </a:p>
          <a:p>
            <a:pPr eaLnBrk="1" hangingPunct="1"/>
            <a:r>
              <a:rPr lang="en-US" altLang="en-US" b="1" dirty="0">
                <a:latin typeface="Arial" panose="020B0604020202020204" pitchFamily="34" charset="0"/>
              </a:rPr>
              <a:t>INERTIA: </a:t>
            </a:r>
            <a:r>
              <a:rPr lang="en-US" altLang="en-US" dirty="0">
                <a:latin typeface="Arial" panose="020B0604020202020204" pitchFamily="34" charset="0"/>
              </a:rPr>
              <a:t>“Z’</a:t>
            </a:r>
            <a:r>
              <a:rPr lang="en-US" altLang="en-US" b="0" u="none" dirty="0">
                <a:latin typeface="Arial" panose="020B0604020202020204" pitchFamily="34" charset="0"/>
              </a:rPr>
              <a:t>S</a:t>
            </a:r>
            <a:r>
              <a:rPr lang="en-US" altLang="en-US" dirty="0">
                <a:latin typeface="Arial" panose="020B0604020202020204" pitchFamily="34" charset="0"/>
              </a:rPr>
              <a:t> DEEPEN SLEEP”</a:t>
            </a:r>
          </a:p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AF207DA4-1383-4415-9D85-1732E821D33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94D7B5E-4536-43B6-B888-A864500DEF18}" type="slidenum">
              <a:rPr lang="en-US" altLang="en-US"/>
              <a:pPr>
                <a:spcBef>
                  <a:spcPct val="0"/>
                </a:spcBef>
              </a:pPr>
              <a:t>15</a:t>
            </a:fld>
            <a:endParaRPr lang="en-US" altLang="en-US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45FD4BD8-B7FC-4523-8DED-86AD4002CE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D6713F0C-D1B9-4073-B911-2F1ECABC86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8EFAE194-C2D3-4F40-B8E3-66F6C04F28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40224FC-47C3-43C4-AF6C-D6B0B64A8116}" type="slidenum">
              <a:rPr lang="en-US" altLang="en-US"/>
              <a:pPr>
                <a:spcBef>
                  <a:spcPct val="0"/>
                </a:spcBef>
              </a:pPr>
              <a:t>16</a:t>
            </a:fld>
            <a:endParaRPr lang="en-US" altLang="en-US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F835242A-9D78-4F56-A668-E18014C10F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D917515D-86DD-459B-A6F0-4A96E99CCE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 b="1" dirty="0">
                <a:latin typeface="Arial" panose="020B0604020202020204" pitchFamily="34" charset="0"/>
              </a:rPr>
              <a:t>TRAINEE: </a:t>
            </a:r>
            <a:r>
              <a:rPr lang="en-US" altLang="en-US" dirty="0">
                <a:latin typeface="Arial" panose="020B0604020202020204" pitchFamily="34" charset="0"/>
              </a:rPr>
              <a:t>“GIRL’S KID CHIMP”      </a:t>
            </a:r>
          </a:p>
          <a:p>
            <a:pPr eaLnBrk="1" hangingPunct="1"/>
            <a:r>
              <a:rPr lang="en-US" altLang="en-US" b="1" dirty="0">
                <a:latin typeface="Arial" panose="020B0604020202020204" pitchFamily="34" charset="0"/>
              </a:rPr>
              <a:t>INERTIA: </a:t>
            </a:r>
            <a:r>
              <a:rPr lang="en-US" altLang="en-US" dirty="0">
                <a:latin typeface="Arial" panose="020B0604020202020204" pitchFamily="34" charset="0"/>
              </a:rPr>
              <a:t>“Z</a:t>
            </a:r>
            <a:r>
              <a:rPr lang="en-US" altLang="en-US" b="0" u="none" dirty="0">
                <a:latin typeface="Arial" panose="020B0604020202020204" pitchFamily="34" charset="0"/>
              </a:rPr>
              <a:t>’S</a:t>
            </a:r>
            <a:r>
              <a:rPr lang="en-US" altLang="en-US" dirty="0">
                <a:latin typeface="Arial" panose="020B0604020202020204" pitchFamily="34" charset="0"/>
              </a:rPr>
              <a:t> DEEPEN SLEEP” 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8FDF05CB-1F82-4EA4-926F-2F548A9EBC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D9351D2-8390-4F21-B3E1-5CAAD6CE12FE}" type="slidenum">
              <a:rPr lang="en-US" altLang="en-US"/>
              <a:pPr>
                <a:spcBef>
                  <a:spcPct val="0"/>
                </a:spcBef>
              </a:pPr>
              <a:t>17</a:t>
            </a:fld>
            <a:endParaRPr lang="en-US" altLang="en-US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928F76BE-8BA4-459B-BB65-43300EC253B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E889740D-8DC6-4CE0-89F2-C7A21E1744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8D5A33E9-8607-4D47-B254-14E6621D774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2C3F080-E808-4A07-8296-A6AB5BEC34EE}" type="slidenum">
              <a:rPr lang="en-US" altLang="en-US"/>
              <a:pPr>
                <a:spcBef>
                  <a:spcPct val="0"/>
                </a:spcBef>
              </a:pPr>
              <a:t>18</a:t>
            </a:fld>
            <a:endParaRPr lang="en-US" altLang="en-US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55939673-1F32-4A75-98E8-4BCEE6DCC3D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1B31B80F-0541-45C7-952A-A991AF4A85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 b="1" dirty="0">
                <a:latin typeface="Arial" panose="020B0604020202020204" pitchFamily="34" charset="0"/>
              </a:rPr>
              <a:t>PAINTER: </a:t>
            </a:r>
            <a:r>
              <a:rPr lang="en-US" altLang="en-US" dirty="0">
                <a:latin typeface="Arial" panose="020B0604020202020204" pitchFamily="34" charset="0"/>
              </a:rPr>
              <a:t>“GATHERED OILS” </a:t>
            </a:r>
          </a:p>
          <a:p>
            <a:pPr eaLnBrk="1" hangingPunct="1"/>
            <a:r>
              <a:rPr lang="en-US" altLang="en-US" b="1" dirty="0">
                <a:latin typeface="Arial" panose="020B0604020202020204" pitchFamily="34" charset="0"/>
              </a:rPr>
              <a:t>INERTIA: </a:t>
            </a:r>
            <a:r>
              <a:rPr lang="en-US" altLang="en-US" dirty="0">
                <a:latin typeface="Arial" panose="020B0604020202020204" pitchFamily="34" charset="0"/>
              </a:rPr>
              <a:t>“Z’</a:t>
            </a:r>
            <a:r>
              <a:rPr lang="en-US" altLang="en-US" b="0" u="none" dirty="0">
                <a:latin typeface="Arial" panose="020B0604020202020204" pitchFamily="34" charset="0"/>
              </a:rPr>
              <a:t>S</a:t>
            </a:r>
            <a:r>
              <a:rPr lang="en-US" altLang="en-US" dirty="0">
                <a:latin typeface="Arial" panose="020B0604020202020204" pitchFamily="34" charset="0"/>
              </a:rPr>
              <a:t> DEEPEN SLEEP”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689A3C26-1CCF-4A74-AB4A-E22FD9A4C3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806B7A0-AA05-4D5A-BE17-D69305B2AB5A}" type="slidenum">
              <a:rPr lang="en-US" altLang="en-US"/>
              <a:pPr>
                <a:spcBef>
                  <a:spcPct val="0"/>
                </a:spcBef>
              </a:pPr>
              <a:t>19</a:t>
            </a:fld>
            <a:endParaRPr lang="en-US" altLang="en-US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739B266A-BD14-4C13-B582-C0FABC7ABA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5981B29B-E67A-4ACB-8A45-DF75C988AB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E582CB9D-69A9-400D-A3A9-83DBEA0B943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154E9A8-FD1A-483E-B234-B9832DBF1CCF}" type="slidenum">
              <a:rPr lang="en-US" altLang="en-US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10240DDD-E53A-4D22-B526-3A817AB0F2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8E382DBA-7C98-4E08-9B87-516AA9A0EF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619790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32167A56-6B56-427A-A4ED-EBEC38581D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4BFA379-EEE1-4300-AFA8-23A7E5F2CD61}" type="slidenum">
              <a:rPr lang="en-US" altLang="en-US"/>
              <a:pPr>
                <a:spcBef>
                  <a:spcPct val="0"/>
                </a:spcBef>
              </a:pPr>
              <a:t>20</a:t>
            </a:fld>
            <a:endParaRPr lang="en-US" altLang="en-US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211D14AA-61A7-40E1-A0EA-9EE0515E3F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AA48EF5C-E2DC-4355-92E2-BFAFE6D2D7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 sz="1050" dirty="0">
                <a:latin typeface="Arial" panose="020B0604020202020204" pitchFamily="34" charset="0"/>
              </a:rPr>
              <a:t>BIENNIA is also good! Plural of BIENNIUM</a:t>
            </a:r>
            <a:r>
              <a:rPr lang="en-US" altLang="en-US" sz="1050" b="1" dirty="0">
                <a:latin typeface="Arial" panose="020B0604020202020204" pitchFamily="34" charset="0"/>
              </a:rPr>
              <a:t>  </a:t>
            </a:r>
            <a:r>
              <a:rPr lang="en-US" altLang="en-US" sz="1050" dirty="0">
                <a:latin typeface="Arial" panose="020B0604020202020204" pitchFamily="34" charset="0"/>
              </a:rPr>
              <a:t>(ALSO BIENNIUMS, adj. BIENNIAL)</a:t>
            </a:r>
          </a:p>
          <a:p>
            <a:pPr eaLnBrk="1" hangingPunct="1"/>
            <a:r>
              <a:rPr lang="it-IT" altLang="en-US" sz="1050" dirty="0">
                <a:latin typeface="Arial" panose="020B0604020202020204" pitchFamily="34" charset="0"/>
              </a:rPr>
              <a:t> QUADRENNIUM/S &amp; QUADRENNIA/L, QUINQUENNIUM/S &amp; QUINQUENNIA/L, DECENNIUM/S &amp; DECENNIA/L, MILLENNIUM/S &amp; MILLENNIA/L</a:t>
            </a:r>
          </a:p>
          <a:p>
            <a:pPr eaLnBrk="1" hangingPunct="1"/>
            <a:r>
              <a:rPr lang="it-IT" altLang="en-US" b="1" dirty="0">
                <a:latin typeface="Arial" panose="020B0604020202020204" pitchFamily="34" charset="0"/>
              </a:rPr>
              <a:t>Shift + F5 </a:t>
            </a:r>
            <a:r>
              <a:rPr lang="it-IT" altLang="en-US" b="0" dirty="0">
                <a:latin typeface="Arial" panose="020B0604020202020204" pitchFamily="34" charset="0"/>
              </a:rPr>
              <a:t>to return to full screen</a:t>
            </a:r>
            <a:endParaRPr lang="en-US" altLang="en-US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484442A3-24FE-489C-8D9D-CC20709C234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1D32F32-C533-45D4-92E9-6290316C028E}" type="slidenum">
              <a:rPr lang="en-US" altLang="en-US"/>
              <a:pPr>
                <a:spcBef>
                  <a:spcPct val="0"/>
                </a:spcBef>
              </a:pPr>
              <a:t>21</a:t>
            </a:fld>
            <a:endParaRPr lang="en-US" altLang="en-US"/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A1C5095B-652E-47FC-BF9E-30360E327F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64F98CB2-B542-4D80-89B1-2A0BF00F00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4B48E009-C5E7-4336-AD59-1B91998768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31E6BB0-5A5C-45FE-BFC0-EB6DEA8B97BA}" type="slidenum">
              <a:rPr lang="en-US" altLang="en-US"/>
              <a:pPr>
                <a:spcBef>
                  <a:spcPct val="0"/>
                </a:spcBef>
              </a:pPr>
              <a:t>22</a:t>
            </a:fld>
            <a:endParaRPr lang="en-US" altLang="en-US"/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EC557EAD-621F-48AA-8A8E-FED230CE17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E7FAB7D3-B83E-45AC-9D0E-AACE4F3CCF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 b="1" dirty="0">
                <a:latin typeface="Arial" panose="020B0604020202020204" pitchFamily="34" charset="0"/>
              </a:rPr>
              <a:t>LATRINE: </a:t>
            </a:r>
            <a:r>
              <a:rPr lang="en-US" altLang="en-US" dirty="0">
                <a:latin typeface="Arial" panose="020B0604020202020204" pitchFamily="34" charset="0"/>
              </a:rPr>
              <a:t>“CONFUSING, </a:t>
            </a:r>
            <a:r>
              <a:rPr lang="en-US" altLang="en-US" b="0" u="none" dirty="0">
                <a:latin typeface="Arial" panose="020B0604020202020204" pitchFamily="34" charset="0"/>
              </a:rPr>
              <a:t>S</a:t>
            </a:r>
            <a:r>
              <a:rPr lang="en-US" altLang="en-US" dirty="0">
                <a:latin typeface="Arial" panose="020B0604020202020204" pitchFamily="34" charset="0"/>
              </a:rPr>
              <a:t>EMIOPEN IN IVY”        </a:t>
            </a:r>
          </a:p>
          <a:p>
            <a:pPr eaLnBrk="1" hangingPunct="1"/>
            <a:r>
              <a:rPr lang="en-US" altLang="en-US" b="1" dirty="0">
                <a:latin typeface="Arial" panose="020B0604020202020204" pitchFamily="34" charset="0"/>
              </a:rPr>
              <a:t>INERTIA: </a:t>
            </a:r>
            <a:r>
              <a:rPr lang="en-US" altLang="en-US" dirty="0">
                <a:latin typeface="Arial" panose="020B0604020202020204" pitchFamily="34" charset="0"/>
              </a:rPr>
              <a:t>“Z’</a:t>
            </a:r>
            <a:r>
              <a:rPr lang="en-US" altLang="en-US" b="0" u="none" dirty="0">
                <a:latin typeface="Arial" panose="020B0604020202020204" pitchFamily="34" charset="0"/>
              </a:rPr>
              <a:t>S</a:t>
            </a:r>
            <a:r>
              <a:rPr lang="en-US" altLang="en-US" dirty="0">
                <a:latin typeface="Arial" panose="020B0604020202020204" pitchFamily="34" charset="0"/>
              </a:rPr>
              <a:t> DEEPEN SLEEP” 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F7B2574F-CB4F-4E37-8E5B-4A7673993A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543DE12-1BAA-46C7-95DB-D985A5FDB718}" type="slidenum">
              <a:rPr lang="en-US" altLang="en-US"/>
              <a:pPr>
                <a:spcBef>
                  <a:spcPct val="0"/>
                </a:spcBef>
              </a:pPr>
              <a:t>23</a:t>
            </a:fld>
            <a:endParaRPr lang="en-US" altLang="en-US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7926ECF1-23DE-43DD-8ED7-CFB0D33DDB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B482EE67-17F5-4565-A3EC-193F0CB0F9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7358520B-F8B3-4235-B8F5-F41421BCB19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A228246-4CE6-4009-8784-7735EAA97E07}" type="slidenum">
              <a:rPr lang="en-US" altLang="en-US"/>
              <a:pPr>
                <a:spcBef>
                  <a:spcPct val="0"/>
                </a:spcBef>
              </a:pPr>
              <a:t>24</a:t>
            </a:fld>
            <a:endParaRPr lang="en-US" altLang="en-US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79DED0C6-84D6-4681-A4CA-34ED62B5E7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624AF064-2394-443F-B0C0-A347A0B9A0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4D259457-AE2F-4F41-BF37-49930FF5C8F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0FF44BB-33C0-44A2-95ED-B80DDF6051D2}" type="slidenum">
              <a:rPr lang="en-US" altLang="en-US"/>
              <a:pPr>
                <a:spcBef>
                  <a:spcPct val="0"/>
                </a:spcBef>
              </a:pPr>
              <a:t>25</a:t>
            </a:fld>
            <a:endParaRPr lang="en-US" altLang="en-US"/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CAD7D1E1-9DB0-44F2-A9E9-EB8C10B851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2B2AB6E4-1B63-409A-89DD-6E16C91909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 b="1" dirty="0">
                <a:latin typeface="Arial" panose="020B0604020202020204" pitchFamily="34" charset="0"/>
              </a:rPr>
              <a:t>INERTIA</a:t>
            </a:r>
            <a:r>
              <a:rPr lang="en-US" altLang="en-US" dirty="0">
                <a:latin typeface="Arial" panose="020B0604020202020204" pitchFamily="34" charset="0"/>
              </a:rPr>
              <a:t>: Z’</a:t>
            </a:r>
            <a:r>
              <a:rPr lang="en-US" altLang="en-US" b="0" u="none" dirty="0">
                <a:latin typeface="Arial" panose="020B0604020202020204" pitchFamily="34" charset="0"/>
              </a:rPr>
              <a:t>S</a:t>
            </a:r>
            <a:r>
              <a:rPr lang="en-US" altLang="en-US" dirty="0">
                <a:latin typeface="Arial" panose="020B0604020202020204" pitchFamily="34" charset="0"/>
              </a:rPr>
              <a:t> DEEPEN SLEEP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9548424E-385C-4E58-841E-8A34709AF4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7C7D1E8-DEDD-4F2D-91E8-24A69BEC5BA8}" type="slidenum">
              <a:rPr lang="en-US" altLang="en-US"/>
              <a:pPr>
                <a:spcBef>
                  <a:spcPct val="0"/>
                </a:spcBef>
              </a:pPr>
              <a:t>26</a:t>
            </a:fld>
            <a:endParaRPr lang="en-US" altLang="en-US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C8C191CC-98F6-4E5B-9563-97D9AF5BA1F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39A2604A-7C8A-48A6-8517-2F8D4ECDE2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 b="1" dirty="0">
                <a:latin typeface="Arial" panose="020B0604020202020204" pitchFamily="34" charset="0"/>
              </a:rPr>
              <a:t>INERTIA</a:t>
            </a:r>
            <a:r>
              <a:rPr lang="en-US" altLang="en-US" dirty="0">
                <a:latin typeface="Arial" panose="020B0604020202020204" pitchFamily="34" charset="0"/>
              </a:rPr>
              <a:t>: “Z’</a:t>
            </a:r>
            <a:r>
              <a:rPr lang="en-US" altLang="en-US" b="0" u="none" dirty="0">
                <a:latin typeface="Arial" panose="020B0604020202020204" pitchFamily="34" charset="0"/>
              </a:rPr>
              <a:t>S </a:t>
            </a:r>
            <a:r>
              <a:rPr lang="en-US" altLang="en-US" dirty="0">
                <a:latin typeface="Arial" panose="020B0604020202020204" pitchFamily="34" charset="0"/>
              </a:rPr>
              <a:t>DEEPEN SLEEP”</a:t>
            </a:r>
          </a:p>
        </p:txBody>
      </p:sp>
    </p:spTree>
    <p:extLst>
      <p:ext uri="{BB962C8B-B14F-4D97-AF65-F5344CB8AC3E}">
        <p14:creationId xmlns:p14="http://schemas.microsoft.com/office/powerpoint/2010/main" val="303710480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9969F9-98F9-4CA5-8739-414610C9C9FD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221978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10DB83-E448-D1AF-0C88-43AEFCFD2E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4C02FA32-AE14-373F-5C34-303B220217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823B7DB9-141C-BB27-07EE-1F23BF8590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78C74FAB-B268-17F1-4C89-20035C80D2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9pPr>
          </a:lstStyle>
          <a:p>
            <a:fld id="{1E90139D-56E8-49B9-B918-E500F970C8FE}" type="slidenum">
              <a:rPr lang="en-US" altLang="en-US">
                <a:latin typeface="Arial" panose="020B0604020202020204" pitchFamily="34" charset="0"/>
              </a:rPr>
              <a:pPr/>
              <a:t>28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9999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A299C461-C62E-4E8E-AF96-3C25AA6E93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47E9DB5-67D7-4271-9489-A15D887C4546}" type="slidenum">
              <a:rPr lang="en-US" altLang="en-US"/>
              <a:pPr>
                <a:spcBef>
                  <a:spcPct val="0"/>
                </a:spcBef>
              </a:pPr>
              <a:t>29</a:t>
            </a:fld>
            <a:endParaRPr lang="en-US" altLang="en-US"/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187C6623-4868-4CA1-90FC-1C9FA7C3437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AD883BD9-29E7-4481-929F-A8E3CDF985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E582CB9D-69A9-400D-A3A9-83DBEA0B943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154E9A8-FD1A-483E-B234-B9832DBF1CCF}" type="slidenum">
              <a:rPr lang="en-US" altLang="en-US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10240DDD-E53A-4D22-B526-3A817AB0F2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8E382DBA-7C98-4E08-9B87-516AA9A0EF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292437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AF98AACA-3A69-4E98-9C4B-568A833F669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F48C7C7-51AD-4977-899A-E77F02F3E206}" type="slidenum">
              <a:rPr lang="en-US" altLang="en-US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4467F7D2-8ECC-43D4-9B09-BB5E85E9B8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A21891C3-28FE-4596-B552-0EE39B1097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986321C4-BF9D-47D7-BA90-3775E7B212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A5BE593-6E69-4E87-A2FA-47490A4CD0F7}" type="slidenum">
              <a:rPr lang="en-US" altLang="en-US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9096B3F9-E76F-4275-89FC-251F9AD340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2FB46862-1C44-4867-8983-0EB27A4F16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ja-JP" b="1" dirty="0">
                <a:latin typeface="Arial" panose="020B0604020202020204" pitchFamily="34" charset="0"/>
              </a:rPr>
              <a:t>RETINA</a:t>
            </a:r>
            <a:r>
              <a:rPr lang="en-US" altLang="ja-JP" dirty="0">
                <a:latin typeface="Arial" panose="020B0604020202020204" pitchFamily="34" charset="0"/>
              </a:rPr>
              <a:t>: “THE RED </a:t>
            </a:r>
            <a:r>
              <a:rPr lang="en-US" altLang="ja-JP" b="0" u="none" dirty="0">
                <a:latin typeface="Arial" panose="020B0604020202020204" pitchFamily="34" charset="0"/>
              </a:rPr>
              <a:t>PUPIL PREFERS MUCH WINKING</a:t>
            </a:r>
            <a:r>
              <a:rPr lang="en-US" altLang="ja-JP" dirty="0">
                <a:latin typeface="Arial" panose="020B0604020202020204" pitchFamily="34" charset="0"/>
              </a:rPr>
              <a:t>”       </a:t>
            </a:r>
          </a:p>
          <a:p>
            <a:pPr eaLnBrk="1" hangingPunct="1"/>
            <a:r>
              <a:rPr lang="en-US" altLang="en-US" b="1" dirty="0">
                <a:latin typeface="Arial" panose="020B0604020202020204" pitchFamily="34" charset="0"/>
              </a:rPr>
              <a:t>TINIER</a:t>
            </a:r>
            <a:r>
              <a:rPr lang="en-US" altLang="en-US" dirty="0">
                <a:latin typeface="Arial" panose="020B0604020202020204" pitchFamily="34" charset="0"/>
              </a:rPr>
              <a:t>: “MAN CHANGED A VW FLAT” 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141ECC10-67A1-4B72-8FAC-96DA96E832B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790C820-36AA-4073-820B-EF7EEC8A1280}" type="slidenum">
              <a:rPr lang="en-US" altLang="en-US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F6E63D42-00A3-408B-94FD-A6978EBFDF4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A821529D-93F5-4AAE-8668-103725F77C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DE27F5CF-0156-480C-BC02-DC94B47844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187BDBC-C2BB-4BA1-8DCA-E0AB4411A2A2}" type="slidenum">
              <a:rPr lang="en-US" altLang="en-US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5FC21AED-86C3-4D01-94B5-52C105E7E9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3D70C40C-9F5C-4F9C-80D9-E42EB983A9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 b="1" dirty="0">
                <a:latin typeface="Arial" panose="020B0604020202020204" pitchFamily="34" charset="0"/>
              </a:rPr>
              <a:t>INERTIA</a:t>
            </a:r>
            <a:r>
              <a:rPr lang="en-US" altLang="en-US" dirty="0">
                <a:latin typeface="Arial" panose="020B0604020202020204" pitchFamily="34" charset="0"/>
              </a:rPr>
              <a:t>: “Z’</a:t>
            </a:r>
            <a:r>
              <a:rPr lang="en-US" altLang="en-US" b="0" u="none" dirty="0">
                <a:latin typeface="Arial" panose="020B0604020202020204" pitchFamily="34" charset="0"/>
              </a:rPr>
              <a:t>S </a:t>
            </a:r>
            <a:r>
              <a:rPr lang="en-US" altLang="en-US" dirty="0">
                <a:latin typeface="Arial" panose="020B0604020202020204" pitchFamily="34" charset="0"/>
              </a:rPr>
              <a:t>DEEPEN SLEEP”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9548424E-385C-4E58-841E-8A34709AF4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7C7D1E8-DEDD-4F2D-91E8-24A69BEC5BA8}" type="slidenum">
              <a:rPr lang="en-US" altLang="en-US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C8C191CC-98F6-4E5B-9563-97D9AF5BA1F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39A2604A-7C8A-48A6-8517-2F8D4ECDE2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 b="1" dirty="0">
                <a:latin typeface="Arial" panose="020B0604020202020204" pitchFamily="34" charset="0"/>
              </a:rPr>
              <a:t>INERTIA</a:t>
            </a:r>
            <a:r>
              <a:rPr lang="en-US" altLang="en-US" dirty="0">
                <a:latin typeface="Arial" panose="020B0604020202020204" pitchFamily="34" charset="0"/>
              </a:rPr>
              <a:t>: “Z’</a:t>
            </a:r>
            <a:r>
              <a:rPr lang="en-US" altLang="en-US" b="0" u="none" dirty="0">
                <a:latin typeface="Arial" panose="020B0604020202020204" pitchFamily="34" charset="0"/>
              </a:rPr>
              <a:t>S </a:t>
            </a:r>
            <a:r>
              <a:rPr lang="en-US" altLang="en-US" dirty="0">
                <a:latin typeface="Arial" panose="020B0604020202020204" pitchFamily="34" charset="0"/>
              </a:rPr>
              <a:t>DEEPEN SLEEP”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45BD31A4-1D72-4E8F-B5CB-DD93C334D83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E2E0BE2-8E25-46AE-BCEC-797FB692B327}" type="slidenum">
              <a:rPr lang="en-US" altLang="en-US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CD118F90-B28B-479F-9A14-0E855E65FF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4E801D86-229D-4E75-A01B-CA3AE459FD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0BE92AC-FCD1-42EA-907A-20ED9108AC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21A308E-BF97-40ED-BCCA-FED2C79219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8F15659-8AB2-478E-9593-D202095142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DCBEE0-22D1-44C3-A1CA-4B0BFAF9F6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1510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ABD6C8C-2050-43F7-94AB-B13814FDBD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8C65D12-160E-4090-9618-5F17032CF0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85E1079-5628-4D25-89B3-B67287F9A4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1942C-D6AF-44D3-B9CC-F95983FDDC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1448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3DC2507-43C0-4C5F-A542-1BC858C316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5D072D8-46FB-4158-8CDF-BCF7B807B6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FBDD191-C7BC-4845-96B9-42F3576E8E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20D0CB-2C89-41E4-B06F-7499D8A6A5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24856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58868882-2536-4097-B45F-597ADD114A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EE77DD4F-9016-4D6A-8F4E-FA6B007409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09E90D08-23A5-4F32-A57A-F18540F1D3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D5AD49-88D2-412C-BD08-D9094E2BFD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9380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86082CE-526C-4017-83B8-E22F0B2E84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739224F-8E8E-438F-9C30-9314602F6F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543CAD5-ACBB-4245-A3B8-EDB1974D74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4B85A5-536A-43C1-AC24-8E6AE87F4D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0968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F5B5871-0946-4DD9-BCEE-EA315D793A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874835A-0BA5-420F-97A7-34ABDEA2DC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967C340-9D13-479D-ACCE-9D20C9022E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4BB7D-CB55-478D-88A0-158404F3C6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7325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06F59A-6106-4B75-9A7D-F995B0373C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1F5B94E-639B-455E-B295-1C85CD7814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F607F15-5101-421F-B388-D4C4108E92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8EE072-04B0-44B3-AC2D-98E316742A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4837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44B131C-8FA5-4335-9505-1D5C82B487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7D93E84-6A5A-47D5-AC7A-2DE3DCDA61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6B6400A-3D89-4313-AF1C-BF86827DDC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C0487B-BF84-441F-94F5-E0A4DA1B3E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7672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44EACA4-7793-4276-94C1-DF54C7AC10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5A3BF81-DB41-4486-A60B-9F03D96B043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9DD82E5-EA1C-404D-835A-B424E69401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40ECBE-0649-4B02-885E-4E4774F601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12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DA1567D-ABB0-4324-8761-9841E39313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F13096C-02B2-4B48-A5C4-EB47B1D837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7A5DF42-494B-4BC2-861B-9088E03D94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2E427E-E7B7-4DBD-8F00-F0E84F8441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0827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37568FD-FC7C-438E-A28F-9509A5D922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A71C26-4468-429C-9457-B8CFA61697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D0D8B53-953E-4F3F-8DDB-E409370968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C7F59-B9AE-4A76-BE88-23E9A17141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9756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6F4BF8-9F9B-4FB4-8F0F-5DF3EB26FF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8863273-1564-4164-8B6A-E279F7F0EC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7F2808-D666-4543-BF62-2CA56EF0A8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C28324-B691-4BA5-A242-4CBBF85DDB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4252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23A6E72-3362-4C75-AFF6-E21E286115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06BFBFB-E982-4FC1-878A-DC373669B3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EE7B368-F073-4F47-99C8-6E5F6EE6332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B0B36E2-8870-4EB3-9073-2D24A2143D5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0DD8D39-3FA7-4E15-AD08-D6B1C395A3C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F73C41F-E95E-48F0-9CCE-6C8E0E3062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9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hyperlink" Target="http://geoastor.ch/penmap/files/Image64.gif" TargetMode="External"/><Relationship Id="rId7" Type="http://schemas.openxmlformats.org/officeDocument/2006/relationships/hyperlink" Target="http://images.google.com/imgres?imgurl=www.3-dimension.com/examples/ex_legal_2_medium.gif&amp;imgrefurl=http://www.3-dimension.com/using3d_legal.htm&amp;h=120&amp;w=120&amp;prev=/images?q=automobile+accident&amp;start=320&amp;svnum=10&amp;hl=en&amp;lr=&amp;ie=UTF-8&amp;oe=UTF-8&amp;safe=off&amp;sa=N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4.wdp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21.png"/><Relationship Id="rId4" Type="http://schemas.openxmlformats.org/officeDocument/2006/relationships/hyperlink" Target="http://images.google.com/imgres?imgurl=http://inertialabs.com/pix/Inertia-Labs-Logo.gif&amp;imgrefurl=http://inertialabs.com/&amp;usg=__5oIQuJVY7ypji-d_JMBicAP0BvY=&amp;h=246&amp;w=250&amp;sz=6&amp;hl=en&amp;start=74&amp;um=1&amp;tbnid=s0iCMwl6KEkRSM:&amp;tbnh=109&amp;tbnw=111&amp;prev=/images%3Fq%3DINERTIA%26ndsp%3D21%26hl%3Den%26safe%3Doff%26rlz%3D1T4RNWK_enUS251US252%26sa%3DN%26start%3D63%26um%3D1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microsoft.com/office/2007/relationships/hdphoto" Target="../media/hdphoto5.wdp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hyperlink" Target="http://images.google.com/imgres?imgurl=http://inertialabs.com/pix/Inertia-Labs-Logo.gif&amp;imgrefurl=http://inertialabs.com/&amp;usg=__5oIQuJVY7ypji-d_JMBicAP0BvY=&amp;h=246&amp;w=250&amp;sz=6&amp;hl=en&amp;start=74&amp;um=1&amp;tbnid=s0iCMwl6KEkRSM:&amp;tbnh=109&amp;tbnw=111&amp;prev=/images%3Fq%3DINERTIA%26ndsp%3D21%26hl%3Den%26safe%3Doff%26rlz%3D1T4RNWK_enUS251US252%26sa%3DN%26start%3D63%26um%3D1" TargetMode="External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7.png"/><Relationship Id="rId4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gif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microsoft.com/office/2007/relationships/hdphoto" Target="../media/hdphoto2.wdp"/><Relationship Id="rId4" Type="http://schemas.openxmlformats.org/officeDocument/2006/relationships/notesSlide" Target="../notesSlides/notesSlide25.xml"/><Relationship Id="rId9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gif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8.jpeg"/><Relationship Id="rId5" Type="http://schemas.openxmlformats.org/officeDocument/2006/relationships/image" Target="../media/image12.png"/><Relationship Id="rId10" Type="http://schemas.openxmlformats.org/officeDocument/2006/relationships/image" Target="../media/image10.png"/><Relationship Id="rId4" Type="http://schemas.openxmlformats.org/officeDocument/2006/relationships/notesSlide" Target="../notesSlides/notesSlide26.xml"/><Relationship Id="rId9" Type="http://schemas.microsoft.com/office/2007/relationships/hdphoto" Target="../media/hdphoto2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williamrsnoddy@gmail.com" TargetMode="Externa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gif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microsoft.com/office/2007/relationships/hdphoto" Target="../media/hdphoto2.wdp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9.gif"/><Relationship Id="rId11" Type="http://schemas.microsoft.com/office/2007/relationships/hdphoto" Target="../media/hdphoto3.wdp"/><Relationship Id="rId5" Type="http://schemas.openxmlformats.org/officeDocument/2006/relationships/image" Target="../media/image12.png"/><Relationship Id="rId10" Type="http://schemas.openxmlformats.org/officeDocument/2006/relationships/image" Target="../media/image13.png"/><Relationship Id="rId4" Type="http://schemas.openxmlformats.org/officeDocument/2006/relationships/notesSlide" Target="../notesSlides/notesSlide8.xml"/><Relationship Id="rId9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2F1DC58C-56D3-4A8C-9BFD-E68844B80F47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1215965"/>
            <a:ext cx="7772400" cy="147002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7200" kern="0" dirty="0">
                <a:latin typeface="Scramble" panose="020B0603050302020204" pitchFamily="34" charset="0"/>
              </a:rPr>
              <a:t>AEIINRT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A4EE5E-B859-DCB1-99E8-81C2C4240F82}"/>
              </a:ext>
            </a:extLst>
          </p:cNvPr>
          <p:cNvSpPr txBox="1"/>
          <p:nvPr/>
        </p:nvSpPr>
        <p:spPr>
          <a:xfrm>
            <a:off x="1524000" y="4800600"/>
            <a:ext cx="731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dirty="0">
                <a:latin typeface="Arial" panose="020B0604020202020204" pitchFamily="34" charset="0"/>
              </a:rPr>
              <a:t>Nothing new from NWL23 or WOW24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7">
            <a:extLst>
              <a:ext uri="{FF2B5EF4-FFF2-40B4-BE49-F238E27FC236}">
                <a16:creationId xmlns:a16="http://schemas.microsoft.com/office/drawing/2014/main" id="{6720FEBC-F2F0-4BB8-9753-B9DFB80A27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2200" y="5257800"/>
            <a:ext cx="10668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10" descr="http://www.dekattenmand.nl/thought_balloon_blank_hg_clr.gif">
            <a:extLst>
              <a:ext uri="{FF2B5EF4-FFF2-40B4-BE49-F238E27FC236}">
                <a16:creationId xmlns:a16="http://schemas.microsoft.com/office/drawing/2014/main" id="{29380100-28C4-4B93-8E87-2CD2BD51A7E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68638" y="2330450"/>
            <a:ext cx="4932362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Slide Number Placeholder 5">
            <a:extLst>
              <a:ext uri="{FF2B5EF4-FFF2-40B4-BE49-F238E27FC236}">
                <a16:creationId xmlns:a16="http://schemas.microsoft.com/office/drawing/2014/main" id="{BEB32581-EB1C-4109-BA99-A2F54B463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46E14A7-7BA5-4883-810A-550DBAEAA25E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/>
          </a:p>
        </p:txBody>
      </p:sp>
      <p:sp>
        <p:nvSpPr>
          <p:cNvPr id="19461" name="Rectangle 2">
            <a:extLst>
              <a:ext uri="{FF2B5EF4-FFF2-40B4-BE49-F238E27FC236}">
                <a16:creationId xmlns:a16="http://schemas.microsoft.com/office/drawing/2014/main" id="{33C1475F-D517-480C-A6B6-B71520C14A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800" dirty="0">
                <a:solidFill>
                  <a:srgbClr val="002060"/>
                </a:solidFill>
                <a:latin typeface="Scramble" panose="020B0603050302020204" pitchFamily="34" charset="0"/>
              </a:rPr>
              <a:t>AEIINRTZ</a:t>
            </a:r>
          </a:p>
        </p:txBody>
      </p:sp>
      <p:sp>
        <p:nvSpPr>
          <p:cNvPr id="19462" name="Rectangle 3">
            <a:extLst>
              <a:ext uri="{FF2B5EF4-FFF2-40B4-BE49-F238E27FC236}">
                <a16:creationId xmlns:a16="http://schemas.microsoft.com/office/drawing/2014/main" id="{9CB4C755-0A56-4E9B-A6E9-8263AC572C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80772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6600">
                <a:latin typeface="Scramble" panose="020B0603050302020204" pitchFamily="34" charset="0"/>
              </a:rPr>
              <a:t>TRIAZIN	E</a:t>
            </a:r>
          </a:p>
        </p:txBody>
      </p:sp>
      <p:sp>
        <p:nvSpPr>
          <p:cNvPr id="19463" name="Text Box 4">
            <a:extLst>
              <a:ext uri="{FF2B5EF4-FFF2-40B4-BE49-F238E27FC236}">
                <a16:creationId xmlns:a16="http://schemas.microsoft.com/office/drawing/2014/main" id="{93900B7C-1CE9-44C3-AD92-17EB8A2576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981200"/>
            <a:ext cx="75438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u="sng"/>
              <a:t>TRIAZINE</a:t>
            </a:r>
            <a:r>
              <a:rPr lang="en-US" altLang="en-US"/>
              <a:t>: A CHEMICAL COMPOUND</a:t>
            </a:r>
          </a:p>
        </p:txBody>
      </p:sp>
      <p:pic>
        <p:nvPicPr>
          <p:cNvPr id="19464" name="Picture 6" descr="Triazine_isomers">
            <a:extLst>
              <a:ext uri="{FF2B5EF4-FFF2-40B4-BE49-F238E27FC236}">
                <a16:creationId xmlns:a16="http://schemas.microsoft.com/office/drawing/2014/main" id="{0760BBF5-A97E-43E6-A0C4-2020D762D2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3775" b="28400"/>
          <a:stretch>
            <a:fillRect/>
          </a:stretch>
        </p:blipFill>
        <p:spPr bwMode="auto">
          <a:xfrm>
            <a:off x="5410200" y="3541713"/>
            <a:ext cx="5365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D9D785F-43C9-4CD2-9EE0-9233DCAE442D}"/>
              </a:ext>
            </a:extLst>
          </p:cNvPr>
          <p:cNvSpPr txBox="1"/>
          <p:nvPr/>
        </p:nvSpPr>
        <p:spPr>
          <a:xfrm>
            <a:off x="3886200" y="2895600"/>
            <a:ext cx="39624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>
                <a:latin typeface="+mj-lt"/>
              </a:rPr>
              <a:t>DESPITE </a:t>
            </a:r>
            <a:r>
              <a:rPr lang="en-US" b="1" dirty="0">
                <a:latin typeface="+mj-lt"/>
              </a:rPr>
              <a:t>Z</a:t>
            </a:r>
            <a:r>
              <a:rPr lang="en-US" dirty="0">
                <a:latin typeface="+mj-lt"/>
              </a:rPr>
              <a:t> </a:t>
            </a:r>
            <a:r>
              <a:rPr lang="en-US" u="sng" dirty="0">
                <a:latin typeface="+mj-lt"/>
              </a:rPr>
              <a:t>INERTIA</a:t>
            </a:r>
            <a:r>
              <a:rPr lang="en-US" dirty="0">
                <a:latin typeface="+mj-lt"/>
              </a:rPr>
              <a:t> OF MY MIND,    </a:t>
            </a:r>
            <a:r>
              <a:rPr lang="en-US" b="1" dirty="0">
                <a:latin typeface="+mj-lt"/>
              </a:rPr>
              <a:t>I</a:t>
            </a:r>
            <a:r>
              <a:rPr lang="en-US" dirty="0">
                <a:latin typeface="+mj-lt"/>
              </a:rPr>
              <a:t> </a:t>
            </a:r>
            <a:r>
              <a:rPr lang="en-US" u="sng" dirty="0">
                <a:latin typeface="+mj-lt"/>
              </a:rPr>
              <a:t>RETAIN</a:t>
            </a:r>
            <a:r>
              <a:rPr lang="en-US" dirty="0">
                <a:latin typeface="+mj-lt"/>
              </a:rPr>
              <a:t> </a:t>
            </a:r>
            <a:r>
              <a:rPr lang="en-US" b="1" dirty="0">
                <a:latin typeface="+mj-lt"/>
              </a:rPr>
              <a:t>Z</a:t>
            </a:r>
            <a:r>
              <a:rPr lang="en-US" dirty="0">
                <a:latin typeface="+mj-lt"/>
              </a:rPr>
              <a:t> ANSWER: </a:t>
            </a:r>
            <a:r>
              <a:rPr lang="en-US" b="1" i="1" u="sng" dirty="0">
                <a:latin typeface="+mj-lt"/>
              </a:rPr>
              <a:t>TRIAZINE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3D1396-9C24-4650-B095-CBE2B5C75959}"/>
              </a:ext>
            </a:extLst>
          </p:cNvPr>
          <p:cNvSpPr txBox="1"/>
          <p:nvPr/>
        </p:nvSpPr>
        <p:spPr>
          <a:xfrm>
            <a:off x="8229600" y="1066800"/>
            <a:ext cx="8382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4800" b="1" dirty="0">
                <a:latin typeface="+mj-lt"/>
              </a:rPr>
              <a:t>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E2B88A9-D0A8-4F80-8E1B-1FB387387355}"/>
              </a:ext>
            </a:extLst>
          </p:cNvPr>
          <p:cNvSpPr txBox="1"/>
          <p:nvPr/>
        </p:nvSpPr>
        <p:spPr>
          <a:xfrm>
            <a:off x="7848600" y="892175"/>
            <a:ext cx="8382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4000" b="1" dirty="0">
                <a:latin typeface="+mj-lt"/>
              </a:rPr>
              <a:t>_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9F5337-CFFE-44B0-9D99-7BA6D74200D5}"/>
              </a:ext>
            </a:extLst>
          </p:cNvPr>
          <p:cNvSpPr txBox="1"/>
          <p:nvPr/>
        </p:nvSpPr>
        <p:spPr>
          <a:xfrm>
            <a:off x="149225" y="2563813"/>
            <a:ext cx="327977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200" dirty="0">
                <a:latin typeface="+mj-lt"/>
              </a:rPr>
              <a:t>(also TRIAZIN/S)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>
            <a:extLst>
              <a:ext uri="{FF2B5EF4-FFF2-40B4-BE49-F238E27FC236}">
                <a16:creationId xmlns:a16="http://schemas.microsoft.com/office/drawing/2014/main" id="{175D4189-31B1-49EB-AC61-8B4FCC075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1F8BE6C-154C-475D-A0B1-1CB627D7467F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15F3A2F6-9013-4772-9A16-E627DBF081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>
                <a:latin typeface="Scramble" panose="020B0603050302020204" pitchFamily="34" charset="0"/>
              </a:rPr>
              <a:t>INERTIA</a:t>
            </a:r>
            <a:br>
              <a:rPr lang="en-US" altLang="en-US" sz="7200">
                <a:latin typeface="Scramble" panose="020B0603050302020204" pitchFamily="34" charset="0"/>
              </a:rPr>
            </a:br>
            <a:r>
              <a:rPr lang="en-US" altLang="en-US" sz="7200">
                <a:latin typeface="Scramble" panose="020B0603050302020204" pitchFamily="34" charset="0"/>
              </a:rPr>
              <a:t>S </a:t>
            </a:r>
            <a:br>
              <a:rPr lang="en-US" altLang="en-US" sz="7200">
                <a:latin typeface="Scramble" panose="020B0603050302020204" pitchFamily="34" charset="0"/>
              </a:rPr>
            </a:br>
            <a:endParaRPr lang="en-US" altLang="en-US" sz="7200">
              <a:latin typeface="Scramble" panose="020B0603050302020204" pitchFamily="34" charset="0"/>
            </a:endParaRPr>
          </a:p>
        </p:txBody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3BB9521C-BC62-4426-AC4B-C3B614ABB8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4038600"/>
            <a:ext cx="9144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 dirty="0">
                <a:solidFill>
                  <a:srgbClr val="002060"/>
                </a:solidFill>
                <a:latin typeface="Scramble" panose="020B0603050302020204" pitchFamily="34" charset="0"/>
              </a:rPr>
              <a:t>AEIINRST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80D234A-066B-4BF2-8D32-6AC762157808}"/>
              </a:ext>
            </a:extLst>
          </p:cNvPr>
          <p:cNvSpPr txBox="1"/>
          <p:nvPr/>
        </p:nvSpPr>
        <p:spPr>
          <a:xfrm>
            <a:off x="2819400" y="6061075"/>
            <a:ext cx="4648200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800" dirty="0">
                <a:latin typeface="+mj-lt"/>
              </a:rPr>
              <a:t>THERE ARE </a:t>
            </a:r>
            <a:r>
              <a:rPr lang="en-US" sz="2800" b="1" dirty="0">
                <a:latin typeface="+mj-lt"/>
              </a:rPr>
              <a:t>THREE</a:t>
            </a:r>
            <a:r>
              <a:rPr lang="en-US" sz="2800" dirty="0">
                <a:latin typeface="+mj-lt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7">
            <a:extLst>
              <a:ext uri="{FF2B5EF4-FFF2-40B4-BE49-F238E27FC236}">
                <a16:creationId xmlns:a16="http://schemas.microsoft.com/office/drawing/2014/main" id="{DA1F815A-B255-431A-9779-301BF9D92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05638" y="6551613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3BFEB81-0909-4635-BF3B-A1128A216446}" type="slidenum">
              <a:rPr lang="en-US" altLang="en-US" sz="1400">
                <a:ea typeface="ＭＳ Ｐゴシック" panose="020B0600070205080204" pitchFamily="34" charset="-128"/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>
              <a:ea typeface="ＭＳ Ｐゴシック" panose="020B0600070205080204" pitchFamily="34" charset="-128"/>
            </a:endParaRPr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0635D7BB-1C73-4E26-8CA7-99F68C7BFA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69863" y="-92075"/>
            <a:ext cx="8229601" cy="1139825"/>
          </a:xfrm>
        </p:spPr>
        <p:txBody>
          <a:bodyPr/>
          <a:lstStyle/>
          <a:p>
            <a:pPr eaLnBrk="1" hangingPunct="1"/>
            <a:r>
              <a:rPr lang="en-US" altLang="en-US" sz="4000" dirty="0">
                <a:solidFill>
                  <a:srgbClr val="002060"/>
                </a:solidFill>
                <a:latin typeface="Scramble" panose="020B0603050302020204" pitchFamily="34" charset="0"/>
              </a:rPr>
              <a:t>AEIINRST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23B932E5-2FCE-427D-BDEE-299F225BB28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154113" y="900113"/>
            <a:ext cx="7620000" cy="4525962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4800" dirty="0">
                <a:latin typeface="Scramble" panose="020B0603050302020204" pitchFamily="34" charset="0"/>
                <a:ea typeface="ＭＳ Ｐゴシック" panose="020B0600070205080204" pitchFamily="34" charset="-128"/>
              </a:rPr>
              <a:t>INERTIAS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4800" dirty="0">
                <a:latin typeface="Scramble" panose="020B0603050302020204" pitchFamily="34" charset="0"/>
                <a:ea typeface="ＭＳ Ｐゴシック" panose="020B0600070205080204" pitchFamily="34" charset="-128"/>
              </a:rPr>
              <a:t>RAINIEST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4800" dirty="0">
                <a:latin typeface="Scramble" panose="020B0603050302020204" pitchFamily="34" charset="0"/>
                <a:ea typeface="ＭＳ Ｐゴシック" panose="020B0600070205080204" pitchFamily="34" charset="-128"/>
              </a:rPr>
              <a:t>SATINIER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en-US" altLang="en-US" sz="4400" dirty="0">
              <a:latin typeface="Scramble" panose="020B060305030202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23557" name="Picture 8" descr="Image64">
            <a:hlinkClick r:id="rId3"/>
            <a:extLst>
              <a:ext uri="{FF2B5EF4-FFF2-40B4-BE49-F238E27FC236}">
                <a16:creationId xmlns:a16="http://schemas.microsoft.com/office/drawing/2014/main" id="{3AFCFDAC-8B7A-40D1-B948-6737CCF3D5DD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email">
            <a:lum bright="6000" contrast="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321" b="11295"/>
          <a:stretch>
            <a:fillRect/>
          </a:stretch>
        </p:blipFill>
        <p:spPr>
          <a:xfrm>
            <a:off x="5716588" y="4108450"/>
            <a:ext cx="3060700" cy="23495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6" name="Text Box 10">
            <a:extLst>
              <a:ext uri="{FF2B5EF4-FFF2-40B4-BE49-F238E27FC236}">
                <a16:creationId xmlns:a16="http://schemas.microsoft.com/office/drawing/2014/main" id="{6D693B77-9E22-4189-80B4-5C9DF0996C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363" y="4125913"/>
            <a:ext cx="5867400" cy="156966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en-US" sz="2400" dirty="0"/>
              <a:t>LAWS OF </a:t>
            </a:r>
            <a:r>
              <a:rPr lang="en-US" altLang="en-US" sz="2400" b="1" u="sng" dirty="0"/>
              <a:t>INERTIAS</a:t>
            </a:r>
            <a:r>
              <a:rPr lang="en-US" altLang="en-US" sz="2400" dirty="0"/>
              <a:t> ARE INVOLVED WITH NASTIER ACCIDENTS ON THE </a:t>
            </a:r>
            <a:r>
              <a:rPr lang="en-US" altLang="en-US" sz="2400" b="1" u="sng" dirty="0"/>
              <a:t>RAINIEST</a:t>
            </a:r>
            <a:r>
              <a:rPr lang="en-US" altLang="en-US" sz="2400" dirty="0"/>
              <a:t> OF DAYS, WHEN ROADS ARE SLICK AND ALMOST</a:t>
            </a:r>
            <a:r>
              <a:rPr lang="en-US" altLang="en-US" sz="2000" dirty="0"/>
              <a:t> </a:t>
            </a:r>
            <a:r>
              <a:rPr lang="en-US" altLang="en-US" sz="2400" b="1" u="sng" dirty="0"/>
              <a:t>SATINIER</a:t>
            </a:r>
            <a:r>
              <a:rPr lang="en-US" altLang="en-US" sz="2400" b="1" dirty="0"/>
              <a:t>.</a:t>
            </a:r>
            <a:endParaRPr lang="en-US" altLang="en-US" sz="2400" dirty="0"/>
          </a:p>
        </p:txBody>
      </p:sp>
      <p:pic>
        <p:nvPicPr>
          <p:cNvPr id="23559" name="Picture 13" descr="Thought-balloon-lg">
            <a:extLst>
              <a:ext uri="{FF2B5EF4-FFF2-40B4-BE49-F238E27FC236}">
                <a16:creationId xmlns:a16="http://schemas.microsoft.com/office/drawing/2014/main" id="{C5533FDC-51D8-4828-AD9F-BC452E53DB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425" b="96520" l="7353" r="93908">
                        <a14:foregroundMark x1="7773" y1="26218" x2="93908" y2="35731"/>
                        <a14:foregroundMark x1="44538" y1="10673" x2="50210" y2="68445"/>
                        <a14:foregroundMark x1="59034" y1="19954" x2="32773" y2="17633"/>
                        <a14:foregroundMark x1="32773" y1="17633" x2="23529" y2="24826"/>
                        <a14:foregroundMark x1="23529" y1="24826" x2="26261" y2="41531"/>
                        <a14:foregroundMark x1="26261" y1="41531" x2="34034" y2="55684"/>
                        <a14:foregroundMark x1="34034" y1="55684" x2="50000" y2="60789"/>
                        <a14:foregroundMark x1="50000" y1="60789" x2="63235" y2="58237"/>
                        <a14:foregroundMark x1="63235" y1="58237" x2="74790" y2="51972"/>
                        <a14:foregroundMark x1="74790" y1="51972" x2="81933" y2="41995"/>
                        <a14:foregroundMark x1="81933" y1="41995" x2="77731" y2="30394"/>
                        <a14:foregroundMark x1="77731" y1="30394" x2="64286" y2="19954"/>
                        <a14:foregroundMark x1="64286" y1="19954" x2="57143" y2="19026"/>
                        <a14:foregroundMark x1="46849" y1="7425" x2="65756" y2="25058"/>
                        <a14:foregroundMark x1="12395" y1="30626" x2="28992" y2="51276"/>
                        <a14:foregroundMark x1="28992" y1="51276" x2="44328" y2="60093"/>
                        <a14:foregroundMark x1="44328" y1="60093" x2="57353" y2="60789"/>
                        <a14:foregroundMark x1="57353" y1="60789" x2="76891" y2="57773"/>
                        <a14:foregroundMark x1="76891" y1="57773" x2="90756" y2="36891"/>
                        <a14:foregroundMark x1="14076" y1="46172" x2="33613" y2="43387"/>
                        <a14:foregroundMark x1="33613" y1="43387" x2="26261" y2="54524"/>
                        <a14:foregroundMark x1="26261" y1="54524" x2="23739" y2="55220"/>
                        <a14:foregroundMark x1="69328" y1="76102" x2="69328" y2="76102"/>
                        <a14:foregroundMark x1="67437" y1="75638" x2="69328" y2="78654"/>
                        <a14:foregroundMark x1="62815" y1="81903" x2="64496" y2="84687"/>
                        <a14:foregroundMark x1="59454" y1="88863" x2="60294" y2="90023"/>
                        <a14:foregroundMark x1="55672" y1="94432" x2="55672" y2="94432"/>
                        <a14:foregroundMark x1="55252" y1="96520" x2="56723" y2="948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320348" y="2413794"/>
            <a:ext cx="1929629" cy="1864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5" descr="ex_legal_2_medium">
            <a:hlinkClick r:id="rId7"/>
            <a:extLst>
              <a:ext uri="{FF2B5EF4-FFF2-40B4-BE49-F238E27FC236}">
                <a16:creationId xmlns:a16="http://schemas.microsoft.com/office/drawing/2014/main" id="{AC2B766A-805F-4A03-8320-6A452A03ED6E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89887" y="2759075"/>
            <a:ext cx="762000" cy="762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4" name="Text Box 14">
            <a:extLst>
              <a:ext uri="{FF2B5EF4-FFF2-40B4-BE49-F238E27FC236}">
                <a16:creationId xmlns:a16="http://schemas.microsoft.com/office/drawing/2014/main" id="{F7A7530E-0919-4EA6-B645-CB03BB965C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7788" y="6059488"/>
            <a:ext cx="1568451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ea typeface="ＭＳ Ｐゴシック" panose="020B0600070205080204" pitchFamily="34" charset="-128"/>
              </a:rPr>
              <a:t>HOOK/S?</a:t>
            </a:r>
          </a:p>
        </p:txBody>
      </p:sp>
      <p:sp>
        <p:nvSpPr>
          <p:cNvPr id="28687" name="Text Box 15">
            <a:extLst>
              <a:ext uri="{FF2B5EF4-FFF2-40B4-BE49-F238E27FC236}">
                <a16:creationId xmlns:a16="http://schemas.microsoft.com/office/drawing/2014/main" id="{D0D80295-49CE-418E-B9FC-C119AB18D6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8763" y="6016625"/>
            <a:ext cx="457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1" u="sng">
                <a:ea typeface="ＭＳ Ｐゴシック" panose="020B0600070205080204" pitchFamily="34" charset="-128"/>
              </a:rPr>
              <a:t>B</a:t>
            </a:r>
            <a:r>
              <a:rPr lang="en-US" altLang="en-US" sz="2400">
                <a:ea typeface="ＭＳ Ｐゴシック" panose="020B0600070205080204" pitchFamily="34" charset="-128"/>
              </a:rPr>
              <a:t>RAINIEST </a:t>
            </a:r>
            <a:r>
              <a:rPr lang="en-US" altLang="en-US" sz="2400" b="1" i="1" u="sng">
                <a:ea typeface="ＭＳ Ｐゴシック" panose="020B0600070205080204" pitchFamily="34" charset="-128"/>
              </a:rPr>
              <a:t>G</a:t>
            </a:r>
            <a:r>
              <a:rPr lang="en-US" altLang="en-US" sz="2400">
                <a:ea typeface="ＭＳ Ｐゴシック" panose="020B0600070205080204" pitchFamily="34" charset="-128"/>
              </a:rPr>
              <a:t>RAINIEST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71C3E0-3382-4F4F-9999-416A850352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763" y="1654175"/>
            <a:ext cx="76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ea typeface="ＭＳ Ｐゴシック" panose="020B0600070205080204" pitchFamily="34" charset="-128"/>
              </a:rPr>
              <a:t>B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F88F1E5-6610-4AA9-8FBF-BF913F393A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950" y="2090738"/>
            <a:ext cx="762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ea typeface="ＭＳ Ｐゴシック" panose="020B0600070205080204" pitchFamily="34" charset="-128"/>
              </a:rPr>
              <a:t>G</a:t>
            </a:r>
          </a:p>
        </p:txBody>
      </p:sp>
      <p:sp>
        <p:nvSpPr>
          <p:cNvPr id="15" name="Text Box 5">
            <a:extLst>
              <a:ext uri="{FF2B5EF4-FFF2-40B4-BE49-F238E27FC236}">
                <a16:creationId xmlns:a16="http://schemas.microsoft.com/office/drawing/2014/main" id="{96E858FB-D0C2-4033-A327-AE6B23E5C1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4450" y="3571875"/>
            <a:ext cx="8329613" cy="4619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SATINIER</a:t>
            </a:r>
            <a:r>
              <a:rPr lang="en-US" altLang="en-US" sz="2400" dirty="0"/>
              <a:t>: MORE </a:t>
            </a:r>
            <a:r>
              <a:rPr lang="en-US" altLang="en-US" sz="2400" u="sng" dirty="0"/>
              <a:t>SATINY</a:t>
            </a:r>
            <a:r>
              <a:rPr lang="en-US" altLang="en-US" sz="2400" dirty="0"/>
              <a:t>, LIKE SATIN (SATINIEST)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73D987C-3ADA-4DB3-A3F5-467C6993EE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924580"/>
            <a:ext cx="762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ea typeface="ＭＳ Ｐゴシック" panose="020B0600070205080204" pitchFamily="34" charset="-128"/>
              </a:rPr>
              <a:t>_</a:t>
            </a:r>
          </a:p>
        </p:txBody>
      </p:sp>
      <p:sp>
        <p:nvSpPr>
          <p:cNvPr id="17" name="Text Box 11">
            <a:extLst>
              <a:ext uri="{FF2B5EF4-FFF2-40B4-BE49-F238E27FC236}">
                <a16:creationId xmlns:a16="http://schemas.microsoft.com/office/drawing/2014/main" id="{D0532573-C356-4506-B9A2-102228DBF9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394450"/>
            <a:ext cx="8986838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SIN-RITE + A     NASTIER + I     AIRIEST + N     INERTIA + 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4" grpId="0"/>
      <p:bldP spid="28687" grpId="0"/>
      <p:bldP spid="2" grpId="0"/>
      <p:bldP spid="14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5">
            <a:extLst>
              <a:ext uri="{FF2B5EF4-FFF2-40B4-BE49-F238E27FC236}">
                <a16:creationId xmlns:a16="http://schemas.microsoft.com/office/drawing/2014/main" id="{371D53A9-6E80-4D3B-9630-9CC3BB3CA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74B7B27-9B60-4599-B2F4-6F3B616E71E5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453EE39E-84A7-4FE7-BF51-F8C56E06AF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>
                <a:latin typeface="Scramble" panose="020B0603050302020204" pitchFamily="34" charset="0"/>
              </a:rPr>
              <a:t>INERTIA</a:t>
            </a:r>
            <a:br>
              <a:rPr lang="en-US" altLang="en-US" sz="7200">
                <a:latin typeface="Scramble" panose="020B0603050302020204" pitchFamily="34" charset="0"/>
              </a:rPr>
            </a:br>
            <a:r>
              <a:rPr lang="en-US" altLang="en-US" sz="7200">
                <a:latin typeface="Scramble" panose="020B0603050302020204" pitchFamily="34" charset="0"/>
              </a:rPr>
              <a:t>D </a:t>
            </a:r>
            <a:br>
              <a:rPr lang="en-US" altLang="en-US" sz="7200">
                <a:latin typeface="Scramble" panose="020B0603050302020204" pitchFamily="34" charset="0"/>
              </a:rPr>
            </a:br>
            <a:endParaRPr lang="en-US" altLang="en-US" sz="7200">
              <a:latin typeface="Scramble" panose="020B0603050302020204" pitchFamily="34" charset="0"/>
            </a:endParaRPr>
          </a:p>
        </p:txBody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4D1B7032-D807-467F-8EA8-BF7CADDF10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4038600"/>
            <a:ext cx="9144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 dirty="0">
                <a:solidFill>
                  <a:srgbClr val="002060"/>
                </a:solidFill>
                <a:latin typeface="Scramble" panose="020B0603050302020204" pitchFamily="34" charset="0"/>
              </a:rPr>
              <a:t>ADEIINRT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4E7138-11DD-1759-0D7E-3CA05DFE882F}"/>
              </a:ext>
            </a:extLst>
          </p:cNvPr>
          <p:cNvSpPr txBox="1"/>
          <p:nvPr/>
        </p:nvSpPr>
        <p:spPr>
          <a:xfrm>
            <a:off x="3657600" y="5780105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ONE WORD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5">
            <a:extLst>
              <a:ext uri="{FF2B5EF4-FFF2-40B4-BE49-F238E27FC236}">
                <a16:creationId xmlns:a16="http://schemas.microsoft.com/office/drawing/2014/main" id="{A960D888-83E4-4BE9-8577-F03307CCF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1434E01-BEA2-4DC8-9B58-364CC9384DD6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06E00EA1-022F-44E4-ADAC-C419007CCC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800" dirty="0">
                <a:solidFill>
                  <a:srgbClr val="002060"/>
                </a:solidFill>
                <a:latin typeface="Scramble" panose="020B0603050302020204" pitchFamily="34" charset="0"/>
              </a:rPr>
              <a:t>ADEIINRT</a:t>
            </a:r>
          </a:p>
        </p:txBody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2A2CCCC0-9E65-46C2-81B7-2CCDABD5CB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42900" y="895350"/>
            <a:ext cx="84582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7200">
                <a:latin typeface="Scramble" panose="020B0603050302020204" pitchFamily="34" charset="0"/>
              </a:rPr>
              <a:t>DAINTIER</a:t>
            </a:r>
          </a:p>
        </p:txBody>
      </p:sp>
      <p:pic>
        <p:nvPicPr>
          <p:cNvPr id="27653" name="Picture 4" descr="shelley_dainty_blue_cup_and_saucer_set_flat_P0000093622S0005T2">
            <a:extLst>
              <a:ext uri="{FF2B5EF4-FFF2-40B4-BE49-F238E27FC236}">
                <a16:creationId xmlns:a16="http://schemas.microsoft.com/office/drawing/2014/main" id="{6FCCCBE1-C598-4BE8-8EFE-234E48841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2200" y="3124200"/>
            <a:ext cx="4286250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Text Box 5">
            <a:extLst>
              <a:ext uri="{FF2B5EF4-FFF2-40B4-BE49-F238E27FC236}">
                <a16:creationId xmlns:a16="http://schemas.microsoft.com/office/drawing/2014/main" id="{42875D40-36AE-48C3-B08E-0BA1E26220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2147888"/>
            <a:ext cx="7239000" cy="95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 dirty="0"/>
              <a:t>DAINTIER</a:t>
            </a:r>
            <a:r>
              <a:rPr lang="en-US" altLang="en-US" sz="2800" dirty="0"/>
              <a:t>: MORE </a:t>
            </a:r>
            <a:r>
              <a:rPr lang="en-US" altLang="en-US" sz="2800" u="sng" dirty="0"/>
              <a:t>DAINTY</a:t>
            </a:r>
            <a:r>
              <a:rPr lang="en-US" altLang="en-US" sz="2800" dirty="0"/>
              <a:t>, DELICATELY PRETTY (DAINTIEST)</a:t>
            </a:r>
          </a:p>
        </p:txBody>
      </p:sp>
      <p:sp>
        <p:nvSpPr>
          <p:cNvPr id="12295" name="Text Box 6">
            <a:extLst>
              <a:ext uri="{FF2B5EF4-FFF2-40B4-BE49-F238E27FC236}">
                <a16:creationId xmlns:a16="http://schemas.microsoft.com/office/drawing/2014/main" id="{3A3A932F-0AFF-408C-A484-5FFB54AAA7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750" y="5421313"/>
            <a:ext cx="2209800" cy="8318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crambl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crambl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crambl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crambl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crambl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DETRAIN + I INERTIA + 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B288484-FEED-4D83-A079-87CC3F34A52D}"/>
              </a:ext>
            </a:extLst>
          </p:cNvPr>
          <p:cNvSpPr txBox="1"/>
          <p:nvPr/>
        </p:nvSpPr>
        <p:spPr>
          <a:xfrm>
            <a:off x="7010400" y="3581400"/>
            <a:ext cx="1905000" cy="1938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000" b="1" dirty="0">
                <a:latin typeface="+mj-lt"/>
              </a:rPr>
              <a:t>I </a:t>
            </a:r>
            <a:r>
              <a:rPr lang="en-US" sz="2000" dirty="0">
                <a:latin typeface="+mj-lt"/>
              </a:rPr>
              <a:t> </a:t>
            </a:r>
            <a:r>
              <a:rPr lang="en-US" sz="2000" u="sng" dirty="0">
                <a:latin typeface="+mj-lt"/>
              </a:rPr>
              <a:t>TRAINED</a:t>
            </a:r>
            <a:r>
              <a:rPr lang="en-US" sz="2000" dirty="0">
                <a:latin typeface="+mj-lt"/>
              </a:rPr>
              <a:t> THE MAID TO PROTECT THE </a:t>
            </a:r>
            <a:r>
              <a:rPr lang="en-US" sz="2000" b="1" i="1" u="sng" dirty="0">
                <a:latin typeface="+mj-lt"/>
              </a:rPr>
              <a:t>DAINTIER</a:t>
            </a:r>
            <a:r>
              <a:rPr lang="en-US" sz="2000" dirty="0">
                <a:latin typeface="+mj-lt"/>
              </a:rPr>
              <a:t> ITEMS.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>
            <a:extLst>
              <a:ext uri="{FF2B5EF4-FFF2-40B4-BE49-F238E27FC236}">
                <a16:creationId xmlns:a16="http://schemas.microsoft.com/office/drawing/2014/main" id="{0854189A-2D7E-434D-B77B-59A51924D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65A325A-1508-48DD-A073-6EDF9E4A8FC1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ACC205FD-C701-454A-BE84-9EB973382D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>
                <a:latin typeface="Scramble" panose="020B0603050302020204" pitchFamily="34" charset="0"/>
              </a:rPr>
              <a:t>INERTIA</a:t>
            </a:r>
            <a:br>
              <a:rPr lang="en-US" altLang="en-US" sz="7200">
                <a:latin typeface="Scramble" panose="020B0603050302020204" pitchFamily="34" charset="0"/>
              </a:rPr>
            </a:br>
            <a:r>
              <a:rPr lang="en-US" altLang="en-US" sz="7200">
                <a:latin typeface="Scramble" panose="020B0603050302020204" pitchFamily="34" charset="0"/>
              </a:rPr>
              <a:t>E </a:t>
            </a:r>
            <a:br>
              <a:rPr lang="en-US" altLang="en-US" sz="7200">
                <a:latin typeface="Scramble" panose="020B0603050302020204" pitchFamily="34" charset="0"/>
              </a:rPr>
            </a:br>
            <a:endParaRPr lang="en-US" altLang="en-US" sz="7200">
              <a:latin typeface="Scramble" panose="020B0603050302020204" pitchFamily="34" charset="0"/>
            </a:endParaRPr>
          </a:p>
        </p:txBody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A8922BA4-7D05-46D9-9315-E158584F2D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4038600"/>
            <a:ext cx="9144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 dirty="0">
                <a:solidFill>
                  <a:srgbClr val="002060"/>
                </a:solidFill>
                <a:latin typeface="Scramble" panose="020B0603050302020204" pitchFamily="34" charset="0"/>
              </a:rPr>
              <a:t>AEEIINRT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08B5938-4500-550A-C90B-8EDEC0E5B502}"/>
              </a:ext>
            </a:extLst>
          </p:cNvPr>
          <p:cNvSpPr txBox="1"/>
          <p:nvPr/>
        </p:nvSpPr>
        <p:spPr>
          <a:xfrm>
            <a:off x="3657600" y="5780105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ONE WORD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5">
            <a:extLst>
              <a:ext uri="{FF2B5EF4-FFF2-40B4-BE49-F238E27FC236}">
                <a16:creationId xmlns:a16="http://schemas.microsoft.com/office/drawing/2014/main" id="{F0E48DA4-9A06-4E9D-B652-5385C8660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F084FEE-A42F-479F-9BF2-6021D541577E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/>
          </a:p>
        </p:txBody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C19F6E2D-FC8E-49FF-9572-038070726B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800" dirty="0">
                <a:solidFill>
                  <a:srgbClr val="002060"/>
                </a:solidFill>
                <a:latin typeface="Scramble" panose="020B0603050302020204" pitchFamily="34" charset="0"/>
              </a:rPr>
              <a:t>AEEIINRT</a:t>
            </a:r>
          </a:p>
        </p:txBody>
      </p:sp>
      <p:sp>
        <p:nvSpPr>
          <p:cNvPr id="31749" name="Rectangle 4">
            <a:extLst>
              <a:ext uri="{FF2B5EF4-FFF2-40B4-BE49-F238E27FC236}">
                <a16:creationId xmlns:a16="http://schemas.microsoft.com/office/drawing/2014/main" id="{8F4B3121-7072-4A6E-A72B-E07D5458F8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968375"/>
            <a:ext cx="81534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6600">
                <a:latin typeface="Scramble" panose="020B0603050302020204" pitchFamily="34" charset="0"/>
              </a:rPr>
              <a:t>INERTIAE</a:t>
            </a:r>
          </a:p>
        </p:txBody>
      </p:sp>
      <p:pic>
        <p:nvPicPr>
          <p:cNvPr id="31750" name="Picture 5" descr="Inertia">
            <a:extLst>
              <a:ext uri="{FF2B5EF4-FFF2-40B4-BE49-F238E27FC236}">
                <a16:creationId xmlns:a16="http://schemas.microsoft.com/office/drawing/2014/main" id="{48C14B47-304C-43A1-8EAA-F03CF8F496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9800" y="3803650"/>
            <a:ext cx="5486400" cy="274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2" descr="Inertia-Labs-Logo">
            <a:hlinkClick r:id="rId4"/>
            <a:extLst>
              <a:ext uri="{FF2B5EF4-FFF2-40B4-BE49-F238E27FC236}">
                <a16:creationId xmlns:a16="http://schemas.microsoft.com/office/drawing/2014/main" id="{C726C38C-215B-4195-9612-17F78A2E59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375" b="93750" l="9910" r="90991">
                        <a14:foregroundMark x1="9910" y1="45833" x2="9910" y2="45833"/>
                        <a14:foregroundMark x1="55856" y1="93750" x2="55856" y2="93750"/>
                        <a14:foregroundMark x1="90991" y1="15625" x2="90991" y2="15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-900"/>
          <a:stretch>
            <a:fillRect/>
          </a:stretch>
        </p:blipFill>
        <p:spPr bwMode="auto">
          <a:xfrm>
            <a:off x="914400" y="2590800"/>
            <a:ext cx="2057401" cy="1763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6" descr="Strongman_Harness_truck_car_Semi_Pulling_3_ezr">
            <a:extLst>
              <a:ext uri="{FF2B5EF4-FFF2-40B4-BE49-F238E27FC236}">
                <a16:creationId xmlns:a16="http://schemas.microsoft.com/office/drawing/2014/main" id="{94151CE9-118E-48FB-B701-80A566DA2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1200" y="2895600"/>
            <a:ext cx="2316163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2" name="Text Box 7">
            <a:extLst>
              <a:ext uri="{FF2B5EF4-FFF2-40B4-BE49-F238E27FC236}">
                <a16:creationId xmlns:a16="http://schemas.microsoft.com/office/drawing/2014/main" id="{2A6A2F22-F75D-4E1B-8964-24816795D1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133600"/>
            <a:ext cx="822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u="sng" dirty="0"/>
              <a:t>INERTIAE</a:t>
            </a:r>
            <a:r>
              <a:rPr lang="en-US" altLang="en-US" sz="2400" dirty="0"/>
              <a:t>: one of two plurals of </a:t>
            </a:r>
            <a:r>
              <a:rPr lang="en-US" altLang="en-US" sz="2400" u="sng" dirty="0"/>
              <a:t>INERTIA</a:t>
            </a:r>
            <a:r>
              <a:rPr lang="en-US" altLang="en-US" sz="2400" dirty="0"/>
              <a:t> (also INERTIAS)</a:t>
            </a:r>
          </a:p>
        </p:txBody>
      </p:sp>
      <p:sp>
        <p:nvSpPr>
          <p:cNvPr id="14345" name="Text Box 8">
            <a:extLst>
              <a:ext uri="{FF2B5EF4-FFF2-40B4-BE49-F238E27FC236}">
                <a16:creationId xmlns:a16="http://schemas.microsoft.com/office/drawing/2014/main" id="{38C50247-2AA9-4E87-A253-434FB6CEB8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5486400"/>
            <a:ext cx="2057400" cy="83026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crambl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crambl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crambl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crambl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crambl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 dirty="0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TRAINEE + I INERTIA + 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24421D-F57F-4B31-B43C-3FCFA73D65B8}"/>
              </a:ext>
            </a:extLst>
          </p:cNvPr>
          <p:cNvSpPr txBox="1"/>
          <p:nvPr/>
        </p:nvSpPr>
        <p:spPr>
          <a:xfrm>
            <a:off x="7772400" y="1091625"/>
            <a:ext cx="9906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200" b="1" dirty="0">
                <a:latin typeface="+mj-lt"/>
              </a:rPr>
              <a:t>_</a:t>
            </a:r>
            <a:endParaRPr lang="en-US" sz="36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5">
            <a:extLst>
              <a:ext uri="{FF2B5EF4-FFF2-40B4-BE49-F238E27FC236}">
                <a16:creationId xmlns:a16="http://schemas.microsoft.com/office/drawing/2014/main" id="{228E89FC-0BEC-4DC7-9E5A-43B84ABD6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AF59FAF-A4E4-4212-A858-F57C1F8D9B62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81DDB372-1E2F-4C92-A35B-E6186287AB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>
                <a:latin typeface="Scramble" panose="020B0603050302020204" pitchFamily="34" charset="0"/>
              </a:rPr>
              <a:t>INERTIA</a:t>
            </a:r>
            <a:br>
              <a:rPr lang="en-US" altLang="en-US" sz="7200">
                <a:latin typeface="Scramble" panose="020B0603050302020204" pitchFamily="34" charset="0"/>
              </a:rPr>
            </a:br>
            <a:r>
              <a:rPr lang="en-US" altLang="en-US" sz="7200">
                <a:latin typeface="Scramble" panose="020B0603050302020204" pitchFamily="34" charset="0"/>
              </a:rPr>
              <a:t>P </a:t>
            </a:r>
            <a:br>
              <a:rPr lang="en-US" altLang="en-US" sz="7200">
                <a:latin typeface="Scramble" panose="020B0603050302020204" pitchFamily="34" charset="0"/>
              </a:rPr>
            </a:br>
            <a:endParaRPr lang="en-US" altLang="en-US" sz="7200">
              <a:latin typeface="Scramble" panose="020B0603050302020204" pitchFamily="34" charset="0"/>
            </a:endParaRPr>
          </a:p>
        </p:txBody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2B507A57-3159-4DF1-8727-4C7D4819F5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4038600"/>
            <a:ext cx="9144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 dirty="0">
                <a:solidFill>
                  <a:srgbClr val="002060"/>
                </a:solidFill>
                <a:latin typeface="Scramble" panose="020B0603050302020204" pitchFamily="34" charset="0"/>
              </a:rPr>
              <a:t>AEIINPRT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F457FF-0D6F-1BE4-E4CD-10951C0E44B0}"/>
              </a:ext>
            </a:extLst>
          </p:cNvPr>
          <p:cNvSpPr txBox="1"/>
          <p:nvPr/>
        </p:nvSpPr>
        <p:spPr>
          <a:xfrm>
            <a:off x="3657600" y="5780105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ONE WORD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5">
            <a:extLst>
              <a:ext uri="{FF2B5EF4-FFF2-40B4-BE49-F238E27FC236}">
                <a16:creationId xmlns:a16="http://schemas.microsoft.com/office/drawing/2014/main" id="{3EA6A5A6-EEFF-4FE4-A511-CB6ECA9D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E106D15-AFB3-47EF-A300-F05AE41D2B77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/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8800EB22-6B87-4897-A0AB-7842FA8560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002060"/>
                </a:solidFill>
                <a:latin typeface="Scramble" panose="020B0603050302020204" pitchFamily="34" charset="0"/>
              </a:rPr>
              <a:t>AEIINPRT</a:t>
            </a:r>
          </a:p>
        </p:txBody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DAC2DC08-1338-4DEB-B1D0-044637ABA6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914400"/>
            <a:ext cx="77724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6000">
                <a:latin typeface="Scramble" panose="020B0603050302020204" pitchFamily="34" charset="0"/>
              </a:rPr>
              <a:t>PAINTIER</a:t>
            </a:r>
          </a:p>
        </p:txBody>
      </p:sp>
      <p:sp>
        <p:nvSpPr>
          <p:cNvPr id="35845" name="Text Box 4">
            <a:extLst>
              <a:ext uri="{FF2B5EF4-FFF2-40B4-BE49-F238E27FC236}">
                <a16:creationId xmlns:a16="http://schemas.microsoft.com/office/drawing/2014/main" id="{C1F8DC12-41E0-49A2-96C0-4064C1F3E8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905000"/>
            <a:ext cx="7086600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/>
              <a:t>PAINTIER</a:t>
            </a:r>
            <a:r>
              <a:rPr lang="en-US" altLang="en-US" sz="2800"/>
              <a:t>: MORE COVERED WITH PAINT  (PAINTY, PAINTIER, PAINTIEST)</a:t>
            </a:r>
            <a:endParaRPr lang="en-US" altLang="en-US" sz="2800" u="sng"/>
          </a:p>
        </p:txBody>
      </p:sp>
      <p:pic>
        <p:nvPicPr>
          <p:cNvPr id="35846" name="Picture 6" descr="covered-in-paint-10">
            <a:extLst>
              <a:ext uri="{FF2B5EF4-FFF2-40B4-BE49-F238E27FC236}">
                <a16:creationId xmlns:a16="http://schemas.microsoft.com/office/drawing/2014/main" id="{58063F8F-93DA-4297-895D-9D9D837AD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5600" y="2895600"/>
            <a:ext cx="3589338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3EE1B84-F94D-4FF8-8F56-A1C6BD1FD8F6}"/>
              </a:ext>
            </a:extLst>
          </p:cNvPr>
          <p:cNvSpPr txBox="1"/>
          <p:nvPr/>
        </p:nvSpPr>
        <p:spPr>
          <a:xfrm>
            <a:off x="6705600" y="3352800"/>
            <a:ext cx="2209800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800" b="1" dirty="0">
                <a:latin typeface="+mj-lt"/>
              </a:rPr>
              <a:t>I</a:t>
            </a:r>
            <a:r>
              <a:rPr lang="en-US" sz="2800" dirty="0">
                <a:latin typeface="+mj-lt"/>
              </a:rPr>
              <a:t>  </a:t>
            </a:r>
            <a:r>
              <a:rPr lang="en-US" sz="2800" u="sng" dirty="0">
                <a:latin typeface="+mj-lt"/>
              </a:rPr>
              <a:t>REPAINT</a:t>
            </a:r>
            <a:r>
              <a:rPr lang="en-US" sz="2800" dirty="0">
                <a:latin typeface="+mj-lt"/>
              </a:rPr>
              <a:t> UNTIL “</a:t>
            </a:r>
            <a:r>
              <a:rPr lang="en-US" sz="2800" b="1" i="1" u="sng" dirty="0">
                <a:latin typeface="+mj-lt"/>
              </a:rPr>
              <a:t>PAINTIER</a:t>
            </a:r>
            <a:r>
              <a:rPr lang="en-US" sz="2800" dirty="0">
                <a:latin typeface="+mj-lt"/>
              </a:rPr>
              <a:t>”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2221AE-0B80-47DF-B2B4-20643AD6BB7E}"/>
              </a:ext>
            </a:extLst>
          </p:cNvPr>
          <p:cNvSpPr txBox="1"/>
          <p:nvPr/>
        </p:nvSpPr>
        <p:spPr>
          <a:xfrm>
            <a:off x="609600" y="5722938"/>
            <a:ext cx="2590800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solidFill>
                  <a:srgbClr val="BB9E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PAINTER + I</a:t>
            </a:r>
          </a:p>
          <a:p>
            <a:pPr eaLnBrk="1" hangingPunct="1">
              <a:defRPr/>
            </a:pPr>
            <a:r>
              <a:rPr lang="en-US" sz="2400" dirty="0">
                <a:solidFill>
                  <a:srgbClr val="BB9E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INERTIA + P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5">
            <a:extLst>
              <a:ext uri="{FF2B5EF4-FFF2-40B4-BE49-F238E27FC236}">
                <a16:creationId xmlns:a16="http://schemas.microsoft.com/office/drawing/2014/main" id="{5DE45C74-AF9D-43B2-926E-6E2F88C1A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30E9AF0-650C-461E-B226-E81F55ACAE2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400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A80842BA-B0BA-426F-AB92-786E2B56AA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>
                <a:latin typeface="Scramble" panose="020B0603050302020204" pitchFamily="34" charset="0"/>
              </a:rPr>
              <a:t>INERTIA</a:t>
            </a:r>
            <a:br>
              <a:rPr lang="en-US" altLang="en-US" sz="7200">
                <a:latin typeface="Scramble" panose="020B0603050302020204" pitchFamily="34" charset="0"/>
              </a:rPr>
            </a:br>
            <a:r>
              <a:rPr lang="en-US" altLang="en-US" sz="7200">
                <a:latin typeface="Scramble" panose="020B0603050302020204" pitchFamily="34" charset="0"/>
              </a:rPr>
              <a:t>N </a:t>
            </a:r>
            <a:br>
              <a:rPr lang="en-US" altLang="en-US" sz="7200">
                <a:latin typeface="Scramble" panose="020B0603050302020204" pitchFamily="34" charset="0"/>
              </a:rPr>
            </a:br>
            <a:endParaRPr lang="en-US" altLang="en-US" sz="7200">
              <a:latin typeface="Scramble" panose="020B0603050302020204" pitchFamily="34" charset="0"/>
            </a:endParaRPr>
          </a:p>
        </p:txBody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74D91665-7826-42F0-9AA9-3C8AA44DA1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4038600"/>
            <a:ext cx="9144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 dirty="0">
                <a:solidFill>
                  <a:srgbClr val="002060"/>
                </a:solidFill>
                <a:latin typeface="Scramble" panose="020B0603050302020204" pitchFamily="34" charset="0"/>
              </a:rPr>
              <a:t>AEIINNRT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B83788-77BF-987C-3B21-33BED01E1716}"/>
              </a:ext>
            </a:extLst>
          </p:cNvPr>
          <p:cNvSpPr txBox="1"/>
          <p:nvPr/>
        </p:nvSpPr>
        <p:spPr>
          <a:xfrm>
            <a:off x="3657600" y="5780105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ONE WORD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2F1DC58C-56D3-4A8C-9BFD-E68844B80F47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1215965"/>
            <a:ext cx="7772400" cy="147002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7200" kern="0" dirty="0">
                <a:latin typeface="Scramble" panose="020B0603050302020204" pitchFamily="34" charset="0"/>
              </a:rPr>
              <a:t>AEIINRT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A8DB182-3B77-BC77-5E8D-3FC8242689F9}"/>
              </a:ext>
            </a:extLst>
          </p:cNvPr>
          <p:cNvSpPr txBox="1"/>
          <p:nvPr/>
        </p:nvSpPr>
        <p:spPr>
          <a:xfrm>
            <a:off x="381000" y="3429000"/>
            <a:ext cx="8610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dirty="0">
                <a:latin typeface="+mj-lt"/>
              </a:rPr>
              <a:t>	IF the above alphagram does NOT show numbered Scrabble tiles, </a:t>
            </a:r>
          </a:p>
          <a:p>
            <a:pPr>
              <a:defRPr/>
            </a:pPr>
            <a:r>
              <a:rPr lang="en-US" sz="1800" dirty="0">
                <a:latin typeface="+mj-lt"/>
              </a:rPr>
              <a:t>then make sure you are viewing your </a:t>
            </a:r>
            <a:r>
              <a:rPr lang="en-US" sz="1800" i="1" dirty="0">
                <a:latin typeface="+mj-lt"/>
              </a:rPr>
              <a:t>downloaded</a:t>
            </a:r>
            <a:r>
              <a:rPr lang="en-US" sz="1800" dirty="0">
                <a:latin typeface="+mj-lt"/>
              </a:rPr>
              <a:t> version in the PowerPoint app</a:t>
            </a:r>
          </a:p>
        </p:txBody>
      </p:sp>
    </p:spTree>
    <p:extLst>
      <p:ext uri="{BB962C8B-B14F-4D97-AF65-F5344CB8AC3E}">
        <p14:creationId xmlns:p14="http://schemas.microsoft.com/office/powerpoint/2010/main" val="9418042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5">
            <a:extLst>
              <a:ext uri="{FF2B5EF4-FFF2-40B4-BE49-F238E27FC236}">
                <a16:creationId xmlns:a16="http://schemas.microsoft.com/office/drawing/2014/main" id="{02246A99-7D05-458E-98A3-E89601111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9AA02C6-E266-4D93-94E7-9DF56EF67BCB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400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055EFD6B-CA22-4DCD-8780-705CDBECDE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800" dirty="0">
                <a:solidFill>
                  <a:srgbClr val="002060"/>
                </a:solidFill>
                <a:latin typeface="Scramble" panose="020B0603050302020204" pitchFamily="34" charset="0"/>
              </a:rPr>
              <a:t>AEIINNRT</a:t>
            </a:r>
          </a:p>
        </p:txBody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776562B9-7E81-4327-87DD-E0C6BA1939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6600">
                <a:latin typeface="Scramble" panose="020B0603050302020204" pitchFamily="34" charset="0"/>
              </a:rPr>
              <a:t>TRIENNIA</a:t>
            </a:r>
          </a:p>
        </p:txBody>
      </p:sp>
      <p:sp>
        <p:nvSpPr>
          <p:cNvPr id="39941" name="Text Box 4">
            <a:extLst>
              <a:ext uri="{FF2B5EF4-FFF2-40B4-BE49-F238E27FC236}">
                <a16:creationId xmlns:a16="http://schemas.microsoft.com/office/drawing/2014/main" id="{1D0244EF-C775-4480-B569-E7BB0A4DDE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482850"/>
            <a:ext cx="8001000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/>
              <a:t>TRIENNIA</a:t>
            </a:r>
            <a:r>
              <a:rPr lang="en-US" altLang="en-US" sz="2800"/>
              <a:t>: one pl. of </a:t>
            </a:r>
            <a:r>
              <a:rPr lang="en-US" altLang="en-US" sz="2800" u="sng"/>
              <a:t>TRIENNIUM</a:t>
            </a:r>
            <a:r>
              <a:rPr lang="en-US" altLang="en-US" sz="2800"/>
              <a:t>, A PERIOD OF THREE YEARS (also TRIENNIUM</a:t>
            </a:r>
            <a:r>
              <a:rPr lang="en-US" altLang="en-US" sz="2800" b="1"/>
              <a:t>S</a:t>
            </a:r>
            <a:r>
              <a:rPr lang="en-US" altLang="en-US" sz="2800"/>
              <a:t>)</a:t>
            </a:r>
          </a:p>
        </p:txBody>
      </p:sp>
      <p:pic>
        <p:nvPicPr>
          <p:cNvPr id="39942" name="Picture 6" descr="National Design Triennial: Design Culture Now">
            <a:extLst>
              <a:ext uri="{FF2B5EF4-FFF2-40B4-BE49-F238E27FC236}">
                <a16:creationId xmlns:a16="http://schemas.microsoft.com/office/drawing/2014/main" id="{805C668C-9722-4924-BDD5-BF6CDDF05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3600" y="3581400"/>
            <a:ext cx="4762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3" name="Rectangle 7">
            <a:extLst>
              <a:ext uri="{FF2B5EF4-FFF2-40B4-BE49-F238E27FC236}">
                <a16:creationId xmlns:a16="http://schemas.microsoft.com/office/drawing/2014/main" id="{A7B10BB9-5AEE-480F-9D3B-E28673AB92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3886200"/>
            <a:ext cx="457200" cy="914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Scramble" panose="020B0603050302020204" pitchFamily="34" charset="0"/>
            </a:endParaRPr>
          </a:p>
        </p:txBody>
      </p:sp>
      <p:sp>
        <p:nvSpPr>
          <p:cNvPr id="39944" name="Rectangle 8">
            <a:extLst>
              <a:ext uri="{FF2B5EF4-FFF2-40B4-BE49-F238E27FC236}">
                <a16:creationId xmlns:a16="http://schemas.microsoft.com/office/drawing/2014/main" id="{2983AF5A-17EA-4FB0-B1B0-17A8FE0F5D22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657600" y="3200400"/>
            <a:ext cx="457200" cy="1524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Scramble" panose="020B0603050302020204" pitchFamily="34" charset="0"/>
            </a:endParaRPr>
          </a:p>
        </p:txBody>
      </p:sp>
      <p:sp>
        <p:nvSpPr>
          <p:cNvPr id="39945" name="Rectangle 9">
            <a:extLst>
              <a:ext uri="{FF2B5EF4-FFF2-40B4-BE49-F238E27FC236}">
                <a16:creationId xmlns:a16="http://schemas.microsoft.com/office/drawing/2014/main" id="{8E9DF038-F687-47D2-A799-163AD4F420A4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029200" y="3886200"/>
            <a:ext cx="457200" cy="2438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Scramble" panose="020B0603050302020204" pitchFamily="34" charset="0"/>
            </a:endParaRPr>
          </a:p>
        </p:txBody>
      </p:sp>
      <p:sp>
        <p:nvSpPr>
          <p:cNvPr id="125963" name="Rectangle 11">
            <a:extLst>
              <a:ext uri="{FF2B5EF4-FFF2-40B4-BE49-F238E27FC236}">
                <a16:creationId xmlns:a16="http://schemas.microsoft.com/office/drawing/2014/main" id="{A6185DFF-78D3-46FA-94A6-F915904C04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3886200"/>
            <a:ext cx="457200" cy="1524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Scramble" panose="020B0603050302020204" pitchFamily="34" charset="0"/>
            </a:endParaRPr>
          </a:p>
        </p:txBody>
      </p:sp>
      <p:sp>
        <p:nvSpPr>
          <p:cNvPr id="125962" name="Text Box 10">
            <a:extLst>
              <a:ext uri="{FF2B5EF4-FFF2-40B4-BE49-F238E27FC236}">
                <a16:creationId xmlns:a16="http://schemas.microsoft.com/office/drawing/2014/main" id="{2E90C4EE-6729-4EBE-91F6-F24FC4E132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4022725"/>
            <a:ext cx="12192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8000" b="1">
                <a:solidFill>
                  <a:schemeClr val="accent1"/>
                </a:solidFill>
              </a:rPr>
              <a:t>3</a:t>
            </a:r>
          </a:p>
        </p:txBody>
      </p:sp>
      <p:pic>
        <p:nvPicPr>
          <p:cNvPr id="39948" name="Picture 13" descr="3rdbirthdaypartyhatballoon">
            <a:extLst>
              <a:ext uri="{FF2B5EF4-FFF2-40B4-BE49-F238E27FC236}">
                <a16:creationId xmlns:a16="http://schemas.microsoft.com/office/drawing/2014/main" id="{A1628CF8-376C-4A04-8919-7148795FE3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3505200"/>
            <a:ext cx="2895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966" name="Rectangle 14">
            <a:extLst>
              <a:ext uri="{FF2B5EF4-FFF2-40B4-BE49-F238E27FC236}">
                <a16:creationId xmlns:a16="http://schemas.microsoft.com/office/drawing/2014/main" id="{8119E910-48B3-48DB-9E6C-2EB5A44F3F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4114800"/>
            <a:ext cx="1524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accent1"/>
              </a:solidFill>
              <a:latin typeface="Scramble" panose="020B0603050302020204" pitchFamily="34" charset="0"/>
            </a:endParaRPr>
          </a:p>
        </p:txBody>
      </p:sp>
      <p:sp>
        <p:nvSpPr>
          <p:cNvPr id="18446" name="Text Box 15">
            <a:extLst>
              <a:ext uri="{FF2B5EF4-FFF2-40B4-BE49-F238E27FC236}">
                <a16:creationId xmlns:a16="http://schemas.microsoft.com/office/drawing/2014/main" id="{C54D8E2B-ABB5-41BA-B839-678F7BFDC4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172200"/>
            <a:ext cx="1600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HOOK/S? </a:t>
            </a:r>
          </a:p>
        </p:txBody>
      </p:sp>
      <p:sp>
        <p:nvSpPr>
          <p:cNvPr id="125968" name="Text Box 16">
            <a:extLst>
              <a:ext uri="{FF2B5EF4-FFF2-40B4-BE49-F238E27FC236}">
                <a16:creationId xmlns:a16="http://schemas.microsoft.com/office/drawing/2014/main" id="{A5FFF56C-A986-4A73-8FB9-E1F133C269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6169025"/>
            <a:ext cx="2743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TRIENNIA</a:t>
            </a:r>
            <a:r>
              <a:rPr lang="en-US" altLang="en-US" sz="2400" b="1" u="sng"/>
              <a:t>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27CB741-628A-4092-9C48-610A3C0DA468}"/>
              </a:ext>
            </a:extLst>
          </p:cNvPr>
          <p:cNvSpPr txBox="1"/>
          <p:nvPr/>
        </p:nvSpPr>
        <p:spPr>
          <a:xfrm>
            <a:off x="8040688" y="1295400"/>
            <a:ext cx="646112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4800" b="1" dirty="0">
                <a:latin typeface="+mj-lt"/>
              </a:rPr>
              <a:t>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3F735D8-6BB8-4A37-93F4-47A85EF386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6180138"/>
            <a:ext cx="28956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SURELY NOT!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Scramble" panose="020B0603050302020204" pitchFamily="34" charset="0"/>
            </a:endParaRPr>
          </a:p>
        </p:txBody>
      </p:sp>
      <p:pic>
        <p:nvPicPr>
          <p:cNvPr id="39954" name="Picture 17">
            <a:extLst>
              <a:ext uri="{FF2B5EF4-FFF2-40B4-BE49-F238E27FC236}">
                <a16:creationId xmlns:a16="http://schemas.microsoft.com/office/drawing/2014/main" id="{22E7CE53-324F-49C8-954F-96AEEE03C7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438" y="250825"/>
            <a:ext cx="3365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BE5CD8D-02C7-4FB1-A868-458E04677F75}"/>
              </a:ext>
            </a:extLst>
          </p:cNvPr>
          <p:cNvSpPr txBox="1"/>
          <p:nvPr/>
        </p:nvSpPr>
        <p:spPr>
          <a:xfrm>
            <a:off x="5699125" y="3921125"/>
            <a:ext cx="876300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6600" b="1" dirty="0">
                <a:solidFill>
                  <a:schemeClr val="accent1"/>
                </a:solidFill>
                <a:latin typeface="+mj-lt"/>
              </a:rPr>
              <a:t>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5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5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25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25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63" grpId="0" animBg="1"/>
      <p:bldP spid="125962" grpId="0"/>
      <p:bldP spid="125966" grpId="0" animBg="1"/>
      <p:bldP spid="18446" grpId="0"/>
      <p:bldP spid="125968" grpId="0"/>
      <p:bldP spid="16" grpId="0"/>
      <p:bldP spid="2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5">
            <a:extLst>
              <a:ext uri="{FF2B5EF4-FFF2-40B4-BE49-F238E27FC236}">
                <a16:creationId xmlns:a16="http://schemas.microsoft.com/office/drawing/2014/main" id="{D9F02E43-8E7D-4EE0-A64F-001CC1A7B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3C78B9D-6DC6-4C3E-AC38-14B98B3B6F9A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400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47D42197-1A78-4C35-A268-723895F072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>
                <a:latin typeface="Scramble" panose="020B0603050302020204" pitchFamily="34" charset="0"/>
              </a:rPr>
              <a:t>INERTIA</a:t>
            </a:r>
            <a:br>
              <a:rPr lang="en-US" altLang="en-US" sz="7200">
                <a:latin typeface="Scramble" panose="020B0603050302020204" pitchFamily="34" charset="0"/>
              </a:rPr>
            </a:br>
            <a:r>
              <a:rPr lang="en-US" altLang="en-US" sz="7200">
                <a:latin typeface="Scramble" panose="020B0603050302020204" pitchFamily="34" charset="0"/>
              </a:rPr>
              <a:t>L </a:t>
            </a:r>
            <a:br>
              <a:rPr lang="en-US" altLang="en-US" sz="7200">
                <a:latin typeface="Scramble" panose="020B0603050302020204" pitchFamily="34" charset="0"/>
              </a:rPr>
            </a:br>
            <a:endParaRPr lang="en-US" altLang="en-US" sz="7200">
              <a:latin typeface="Scramble" panose="020B0603050302020204" pitchFamily="34" charset="0"/>
            </a:endParaRPr>
          </a:p>
        </p:txBody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B4BF72C6-72EC-4C0A-AED8-EAA25A54AA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4038600"/>
            <a:ext cx="9144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 dirty="0">
                <a:solidFill>
                  <a:srgbClr val="002060"/>
                </a:solidFill>
                <a:latin typeface="Scramble" panose="020B0603050302020204" pitchFamily="34" charset="0"/>
              </a:rPr>
              <a:t>AEIILNRT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34719B-A4A2-FE51-45A4-C54E84A98002}"/>
              </a:ext>
            </a:extLst>
          </p:cNvPr>
          <p:cNvSpPr txBox="1"/>
          <p:nvPr/>
        </p:nvSpPr>
        <p:spPr>
          <a:xfrm>
            <a:off x="3657600" y="5780105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ONE WORD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5">
            <a:extLst>
              <a:ext uri="{FF2B5EF4-FFF2-40B4-BE49-F238E27FC236}">
                <a16:creationId xmlns:a16="http://schemas.microsoft.com/office/drawing/2014/main" id="{70CC574E-86DB-40DC-A163-A323D5A1B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BE33160-7D98-41F9-A5AF-5324B7E1FD4A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400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117C6A6C-513E-4EED-A9F6-8BAC97D636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800" dirty="0">
                <a:solidFill>
                  <a:srgbClr val="002060"/>
                </a:solidFill>
                <a:latin typeface="Scramble" panose="020B0603050302020204" pitchFamily="34" charset="0"/>
              </a:rPr>
              <a:t>AEIILNRT</a:t>
            </a:r>
          </a:p>
        </p:txBody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A1F44E21-8C44-42C3-A99D-F64AF56BB4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960438"/>
            <a:ext cx="7620000" cy="45259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6600">
                <a:latin typeface="Scramble" panose="020B0603050302020204" pitchFamily="34" charset="0"/>
              </a:rPr>
              <a:t>INERTIAL</a:t>
            </a:r>
          </a:p>
        </p:txBody>
      </p:sp>
      <p:sp>
        <p:nvSpPr>
          <p:cNvPr id="44037" name="Text Box 4">
            <a:extLst>
              <a:ext uri="{FF2B5EF4-FFF2-40B4-BE49-F238E27FC236}">
                <a16:creationId xmlns:a16="http://schemas.microsoft.com/office/drawing/2014/main" id="{4B29442E-8DD6-4ED9-B7A5-8CE1525908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2133600"/>
            <a:ext cx="7543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/>
              <a:t>INERTIAL</a:t>
            </a:r>
            <a:r>
              <a:rPr lang="en-US" altLang="en-US" sz="2800"/>
              <a:t>: adj. RELATING TO </a:t>
            </a:r>
            <a:r>
              <a:rPr lang="en-US" altLang="en-US" sz="2800" u="sng"/>
              <a:t>INERTIA</a:t>
            </a:r>
          </a:p>
        </p:txBody>
      </p:sp>
      <p:pic>
        <p:nvPicPr>
          <p:cNvPr id="44039" name="Picture 8" descr="Inertia">
            <a:extLst>
              <a:ext uri="{FF2B5EF4-FFF2-40B4-BE49-F238E27FC236}">
                <a16:creationId xmlns:a16="http://schemas.microsoft.com/office/drawing/2014/main" id="{BB23472B-C81B-4EBB-9633-41A5C0045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0" y="3841750"/>
            <a:ext cx="5410200" cy="271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0" name="Picture 9" descr="Strongman_Harness_truck_car_Semi_Pulling_3_ezr">
            <a:extLst>
              <a:ext uri="{FF2B5EF4-FFF2-40B4-BE49-F238E27FC236}">
                <a16:creationId xmlns:a16="http://schemas.microsoft.com/office/drawing/2014/main" id="{B04F9FBB-3D28-4202-AEC7-FDBBAF6DCA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1200" y="2895600"/>
            <a:ext cx="2316163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9" name="Text Box 11">
            <a:extLst>
              <a:ext uri="{FF2B5EF4-FFF2-40B4-BE49-F238E27FC236}">
                <a16:creationId xmlns:a16="http://schemas.microsoft.com/office/drawing/2014/main" id="{95183BFD-11AE-4A3E-A398-B63D298926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521325"/>
            <a:ext cx="2362200" cy="95408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crambl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crambl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crambl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crambl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crambl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8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LATRINE + I INERTIA + 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A46C0C-1D68-4F83-B29A-10C1800818F6}"/>
              </a:ext>
            </a:extLst>
          </p:cNvPr>
          <p:cNvSpPr txBox="1"/>
          <p:nvPr/>
        </p:nvSpPr>
        <p:spPr>
          <a:xfrm>
            <a:off x="7772400" y="914400"/>
            <a:ext cx="10668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4000" b="1" dirty="0">
                <a:latin typeface="+mj-lt"/>
              </a:rPr>
              <a:t>_</a:t>
            </a:r>
            <a:endParaRPr lang="en-US" sz="4400" b="1" dirty="0">
              <a:latin typeface="+mj-lt"/>
            </a:endParaRPr>
          </a:p>
        </p:txBody>
      </p:sp>
      <p:pic>
        <p:nvPicPr>
          <p:cNvPr id="11" name="Picture 2" descr="Inertia-Labs-Logo">
            <a:hlinkClick r:id="rId5"/>
            <a:extLst>
              <a:ext uri="{FF2B5EF4-FFF2-40B4-BE49-F238E27FC236}">
                <a16:creationId xmlns:a16="http://schemas.microsoft.com/office/drawing/2014/main" id="{6DEFD090-568F-4393-8A21-BCDD47E44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375" b="93750" l="9910" r="90991">
                        <a14:foregroundMark x1="9910" y1="45833" x2="9910" y2="45833"/>
                        <a14:foregroundMark x1="55856" y1="93750" x2="55856" y2="93750"/>
                        <a14:foregroundMark x1="90991" y1="15625" x2="90991" y2="15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-900"/>
          <a:stretch>
            <a:fillRect/>
          </a:stretch>
        </p:blipFill>
        <p:spPr bwMode="auto">
          <a:xfrm>
            <a:off x="914400" y="2590800"/>
            <a:ext cx="2057401" cy="1763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5">
            <a:extLst>
              <a:ext uri="{FF2B5EF4-FFF2-40B4-BE49-F238E27FC236}">
                <a16:creationId xmlns:a16="http://schemas.microsoft.com/office/drawing/2014/main" id="{DE4B99A1-3D89-4BFD-9C0A-E36E9F638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7FAA05E-9D37-42C4-9141-8785991EE986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400"/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DA46243E-66B1-40CD-9C5C-E663C66655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0530" y="-2476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6600" dirty="0">
                <a:solidFill>
                  <a:srgbClr val="002060"/>
                </a:solidFill>
                <a:latin typeface="Scramble" panose="020B0603050302020204" pitchFamily="34" charset="0"/>
              </a:rPr>
              <a:t>INERTIA</a:t>
            </a:r>
          </a:p>
        </p:txBody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760671D4-0058-4FCA-B529-56A4623275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81297" y="1118235"/>
            <a:ext cx="8458200" cy="685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3600" dirty="0"/>
              <a:t>THAT’S IT! BINGOS WORTH REVIEW:</a:t>
            </a:r>
          </a:p>
        </p:txBody>
      </p:sp>
      <p:sp>
        <p:nvSpPr>
          <p:cNvPr id="46085" name="Text Box 4">
            <a:extLst>
              <a:ext uri="{FF2B5EF4-FFF2-40B4-BE49-F238E27FC236}">
                <a16:creationId xmlns:a16="http://schemas.microsoft.com/office/drawing/2014/main" id="{B272FC09-7C7C-4FF9-9B01-CF45C3EE3E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706880"/>
            <a:ext cx="6553200" cy="48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400" dirty="0">
                <a:latin typeface="Scramble" panose="020B0603050302020204" pitchFamily="34" charset="0"/>
              </a:rPr>
              <a:t>INERTIAE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400" dirty="0">
                <a:latin typeface="Scramble" panose="020B0603050302020204" pitchFamily="34" charset="0"/>
              </a:rPr>
              <a:t>TRIENNIA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400" dirty="0">
                <a:latin typeface="Scramble" panose="020B0603050302020204" pitchFamily="34" charset="0"/>
              </a:rPr>
              <a:t>PAINTIER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400" dirty="0">
                <a:latin typeface="Scramble" panose="020B0603050302020204" pitchFamily="34" charset="0"/>
              </a:rPr>
              <a:t>TRIAZINE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400" dirty="0">
                <a:latin typeface="Scramble" panose="020B0603050302020204" pitchFamily="34" charset="0"/>
              </a:rPr>
              <a:t>SATINIER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5">
            <a:extLst>
              <a:ext uri="{FF2B5EF4-FFF2-40B4-BE49-F238E27FC236}">
                <a16:creationId xmlns:a16="http://schemas.microsoft.com/office/drawing/2014/main" id="{09C95B4F-0236-45F8-A5A5-DB2BD5FFF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C47B988-5C09-446E-B927-C4BBFEA741A3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400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206CFBF1-ED0B-4EC7-AE02-09133BCAC2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828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6600" dirty="0">
                <a:solidFill>
                  <a:srgbClr val="002060"/>
                </a:solidFill>
                <a:latin typeface="Scramble" panose="020B0603050302020204" pitchFamily="34" charset="0"/>
              </a:rPr>
              <a:t>INERTIA</a:t>
            </a:r>
          </a:p>
        </p:txBody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B110CCC7-EAE2-45DC-B8B8-091F9FBF7C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19200" y="3352800"/>
            <a:ext cx="76200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4400"/>
              <a:t>		WHAT WAS THAT MNEMONIC PHRASE?</a:t>
            </a:r>
          </a:p>
        </p:txBody>
      </p:sp>
      <p:pic>
        <p:nvPicPr>
          <p:cNvPr id="6" name="jeop174.wav">
            <a:hlinkClick r:id="" action="ppaction://media"/>
            <a:extLst>
              <a:ext uri="{FF2B5EF4-FFF2-40B4-BE49-F238E27FC236}">
                <a16:creationId xmlns:a16="http://schemas.microsoft.com/office/drawing/2014/main" id="{1625D61E-E177-4294-B58F-6E4E66D33AB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3325" y="6613525"/>
            <a:ext cx="2444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7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5">
            <a:extLst>
              <a:ext uri="{FF2B5EF4-FFF2-40B4-BE49-F238E27FC236}">
                <a16:creationId xmlns:a16="http://schemas.microsoft.com/office/drawing/2014/main" id="{8ACEB6CA-2459-4A1C-ADBE-C87C7DCCB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4F8EDD5-0A19-4C16-B62F-7F3E020DA0E6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400"/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23A11992-FD07-41FE-B71D-A37A3A83CA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7200" dirty="0">
                <a:latin typeface="Scramble" panose="020B0603050302020204" pitchFamily="34" charset="0"/>
              </a:rPr>
              <a:t>INERTIA</a:t>
            </a:r>
          </a:p>
        </p:txBody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DBB41A36-871D-40A7-8A27-3CF28D38FD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112838"/>
            <a:ext cx="8915400" cy="45259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6600" dirty="0">
                <a:solidFill>
                  <a:srgbClr val="002060"/>
                </a:solidFill>
              </a:rPr>
              <a:t>Z’S DEEPEN SLEEP</a:t>
            </a:r>
          </a:p>
        </p:txBody>
      </p:sp>
      <p:pic>
        <p:nvPicPr>
          <p:cNvPr id="52229" name="Picture 14" descr="how-to-draw-cartoons-102">
            <a:extLst>
              <a:ext uri="{FF2B5EF4-FFF2-40B4-BE49-F238E27FC236}">
                <a16:creationId xmlns:a16="http://schemas.microsoft.com/office/drawing/2014/main" id="{28BDC145-7F4A-41F4-B166-8ECD278C2B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9000" y="3124200"/>
            <a:ext cx="25908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0" name="Picture 11" descr="snoring-symbol-thumb840151">
            <a:extLst>
              <a:ext uri="{FF2B5EF4-FFF2-40B4-BE49-F238E27FC236}">
                <a16:creationId xmlns:a16="http://schemas.microsoft.com/office/drawing/2014/main" id="{4F3980E9-8001-498C-B4CA-77AE1EE278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8800" y="3124200"/>
            <a:ext cx="18288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1" name="Picture 16" descr="thought_balloon_blank_hg_clr">
            <a:extLst>
              <a:ext uri="{FF2B5EF4-FFF2-40B4-BE49-F238E27FC236}">
                <a16:creationId xmlns:a16="http://schemas.microsoft.com/office/drawing/2014/main" id="{A465D888-B058-45C2-A3B7-1D8A7E3BF6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980979" flipH="1">
            <a:off x="1997075" y="1838325"/>
            <a:ext cx="1889125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FB6EE60-34AA-428D-8BF8-12CA06C8953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769684" y="6463632"/>
            <a:ext cx="406400" cy="406400"/>
          </a:xfrm>
          <a:prstGeom prst="rect">
            <a:avLst/>
          </a:prstGeom>
        </p:spPr>
      </p:pic>
      <p:pic>
        <p:nvPicPr>
          <p:cNvPr id="10" name="Picture 6" descr="sleep-snoring">
            <a:extLst>
              <a:ext uri="{FF2B5EF4-FFF2-40B4-BE49-F238E27FC236}">
                <a16:creationId xmlns:a16="http://schemas.microsoft.com/office/drawing/2014/main" id="{C83B56CB-7208-44D9-9A68-68B6F981F7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333" b="93750" l="5814" r="90698">
                        <a14:foregroundMark x1="5814" y1="53125" x2="5814" y2="59872"/>
                        <a14:foregroundMark x1="43023" y1="93750" x2="63953" y2="93750"/>
                        <a14:foregroundMark x1="63953" y1="93750" x2="55814" y2="92708"/>
                        <a14:foregroundMark x1="91860" y1="48958" x2="91860" y2="61458"/>
                        <a14:foregroundMark x1="86047" y1="12500" x2="86047" y2="12500"/>
                        <a14:foregroundMark x1="87209" y1="8333" x2="74419" y2="29167"/>
                        <a14:foregroundMark x1="60465" y1="31250" x2="50000" y2="41667"/>
                        <a14:backgroundMark x1="1163" y1="61458" x2="5814" y2="71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0" y="2133600"/>
            <a:ext cx="893763" cy="99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2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>
            <a:extLst>
              <a:ext uri="{FF2B5EF4-FFF2-40B4-BE49-F238E27FC236}">
                <a16:creationId xmlns:a16="http://schemas.microsoft.com/office/drawing/2014/main" id="{88D5BD27-0864-4DEA-8663-4C5D879F0C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" y="1993900"/>
            <a:ext cx="7315200" cy="482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Slide Number Placeholder 5">
            <a:extLst>
              <a:ext uri="{FF2B5EF4-FFF2-40B4-BE49-F238E27FC236}">
                <a16:creationId xmlns:a16="http://schemas.microsoft.com/office/drawing/2014/main" id="{D8CA1C45-AB33-4AC9-9CEC-6054DD05F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B18BF6E-4158-4869-9671-FDFE4FBD321F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400"/>
          </a:p>
        </p:txBody>
      </p:sp>
      <p:sp>
        <p:nvSpPr>
          <p:cNvPr id="15364" name="Rectangle 2">
            <a:extLst>
              <a:ext uri="{FF2B5EF4-FFF2-40B4-BE49-F238E27FC236}">
                <a16:creationId xmlns:a16="http://schemas.microsoft.com/office/drawing/2014/main" id="{62E48B7C-D5D6-495B-99DF-05B01AB798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7200">
                <a:latin typeface="Scramble" panose="020B0603050302020204" pitchFamily="34" charset="0"/>
              </a:rPr>
              <a:t>INERTIA</a:t>
            </a:r>
          </a:p>
        </p:txBody>
      </p:sp>
      <p:sp>
        <p:nvSpPr>
          <p:cNvPr id="15365" name="Rectangle 3">
            <a:extLst>
              <a:ext uri="{FF2B5EF4-FFF2-40B4-BE49-F238E27FC236}">
                <a16:creationId xmlns:a16="http://schemas.microsoft.com/office/drawing/2014/main" id="{245D7A42-C7A4-48A5-8CBE-674EB87322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89154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6600" dirty="0">
                <a:solidFill>
                  <a:srgbClr val="002060"/>
                </a:solidFill>
              </a:rPr>
              <a:t>Z’S DEEPEN SLEEP</a:t>
            </a:r>
          </a:p>
        </p:txBody>
      </p:sp>
      <p:pic>
        <p:nvPicPr>
          <p:cNvPr id="15366" name="Picture 11" descr="snoring-symbol-thumb840151">
            <a:extLst>
              <a:ext uri="{FF2B5EF4-FFF2-40B4-BE49-F238E27FC236}">
                <a16:creationId xmlns:a16="http://schemas.microsoft.com/office/drawing/2014/main" id="{E17D288E-2D30-4DB8-BD15-187D494FBA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5200" y="5133975"/>
            <a:ext cx="4826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16" descr="thought_balloon_blank_hg_clr">
            <a:extLst>
              <a:ext uri="{FF2B5EF4-FFF2-40B4-BE49-F238E27FC236}">
                <a16:creationId xmlns:a16="http://schemas.microsoft.com/office/drawing/2014/main" id="{4D3E0B35-4B1D-492D-A3C8-5803FF3430A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980979" flipH="1">
            <a:off x="3830637" y="2392869"/>
            <a:ext cx="1889125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6" descr="sleep-snoring">
            <a:extLst>
              <a:ext uri="{FF2B5EF4-FFF2-40B4-BE49-F238E27FC236}">
                <a16:creationId xmlns:a16="http://schemas.microsoft.com/office/drawing/2014/main" id="{C254C263-BFED-44FB-B6F1-F4E2B4E3CC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333" b="93750" l="5814" r="90698">
                        <a14:foregroundMark x1="5814" y1="53125" x2="5814" y2="59872"/>
                        <a14:foregroundMark x1="43023" y1="93750" x2="63953" y2="93750"/>
                        <a14:foregroundMark x1="63953" y1="93750" x2="55814" y2="92708"/>
                        <a14:foregroundMark x1="91860" y1="48958" x2="91860" y2="61458"/>
                        <a14:foregroundMark x1="86047" y1="12500" x2="86047" y2="12500"/>
                        <a14:foregroundMark x1="87209" y1="8333" x2="74419" y2="29167"/>
                        <a14:foregroundMark x1="60465" y1="31250" x2="50000" y2="41667"/>
                        <a14:backgroundMark x1="1163" y1="61458" x2="5814" y2="71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25118" y="2743200"/>
            <a:ext cx="893763" cy="99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B446595-005B-4398-9D62-494ACE29461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608391" y="6507162"/>
            <a:ext cx="230809" cy="230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027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8AC9B40-28FC-4437-9B83-205DC0746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2E427E-E7B7-4DBD-8F00-F0E84F8441B1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F31536-AE04-43C9-87ED-603B6F69DA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712" y="2238375"/>
            <a:ext cx="8410575" cy="2381250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955A078E-DE9D-4148-85C6-F24A6ABB9020}"/>
              </a:ext>
            </a:extLst>
          </p:cNvPr>
          <p:cNvSpPr txBox="1">
            <a:spLocks noChangeArrowheads="1"/>
          </p:cNvSpPr>
          <p:nvPr/>
        </p:nvSpPr>
        <p:spPr>
          <a:xfrm>
            <a:off x="476250" y="601345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7200" kern="0" dirty="0">
                <a:solidFill>
                  <a:srgbClr val="002060"/>
                </a:solidFill>
                <a:latin typeface="Scramble" panose="020B0603050302020204" pitchFamily="34" charset="0"/>
              </a:rPr>
              <a:t>INERTIA?</a:t>
            </a:r>
          </a:p>
        </p:txBody>
      </p:sp>
    </p:spTree>
    <p:extLst>
      <p:ext uri="{BB962C8B-B14F-4D97-AF65-F5344CB8AC3E}">
        <p14:creationId xmlns:p14="http://schemas.microsoft.com/office/powerpoint/2010/main" val="3560295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2AE44A-08D4-19C1-26B7-7C595E4CDE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411D950-B503-92BA-FA7F-90BA6A25290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2600" y="147637"/>
            <a:ext cx="5353050" cy="5567363"/>
          </a:xfrm>
          <a:prstGeom prst="rect">
            <a:avLst/>
          </a:prstGeom>
        </p:spPr>
      </p:pic>
      <p:sp>
        <p:nvSpPr>
          <p:cNvPr id="60418" name="Slide Number Placeholder 1">
            <a:extLst>
              <a:ext uri="{FF2B5EF4-FFF2-40B4-BE49-F238E27FC236}">
                <a16:creationId xmlns:a16="http://schemas.microsoft.com/office/drawing/2014/main" id="{4DA579B9-9B39-6B2F-8271-E6945CC51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09177" y="6343650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9pPr>
          </a:lstStyle>
          <a:p>
            <a:fld id="{232DB1BF-CE73-42B7-A20F-9866E3381E82}" type="slidenum">
              <a:rPr lang="en-US" altLang="en-US">
                <a:latin typeface="Arial" panose="020B0604020202020204" pitchFamily="34" charset="0"/>
              </a:rPr>
              <a:pPr/>
              <a:t>28</a:t>
            </a:fld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F282266-978D-4153-75D4-9B63914D3C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71908">
            <a:off x="292265" y="1827987"/>
            <a:ext cx="2371725" cy="19240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A3E3E4E-75B9-40D7-BCB7-6D350CE2539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9818" y="3575844"/>
            <a:ext cx="1391152" cy="111442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630B105-B267-24C5-263B-66A42FE31D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2971" y="6243275"/>
            <a:ext cx="2105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u="none" dirty="0">
                <a:solidFill>
                  <a:schemeClr val="bg2">
                    <a:lumMod val="10000"/>
                  </a:schemeClr>
                </a:solidFill>
                <a:latin typeface="Brush Script MT" panose="03060802040406070304" pitchFamily="66" charset="0"/>
                <a:ea typeface="MS PGothic" panose="020B0600070205080204" pitchFamily="34" charset="-128"/>
              </a:rPr>
              <a:t>“Hey, Bill…”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C58F035-4EEA-3676-E284-067F98807CA5}"/>
              </a:ext>
            </a:extLst>
          </p:cNvPr>
          <p:cNvSpPr txBox="1"/>
          <p:nvPr/>
        </p:nvSpPr>
        <p:spPr>
          <a:xfrm>
            <a:off x="116531" y="5834132"/>
            <a:ext cx="8905875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i="0" u="none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 suggestions or requests for additional PowerPoint slide shows to:</a:t>
            </a:r>
            <a:r>
              <a:rPr lang="en-US" sz="2000" b="1" i="0" u="none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  </a:t>
            </a:r>
            <a:r>
              <a:rPr lang="en-US" sz="20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williamrsnoddy@gmail.com</a:t>
            </a:r>
            <a:endParaRPr lang="en-US" sz="2000" b="1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1599B15-CFCC-8337-18B9-F12DE8D78D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9611" y="28505"/>
            <a:ext cx="609600" cy="609600"/>
          </a:xfrm>
          <a:prstGeom prst="ellipse">
            <a:avLst/>
          </a:prstGeom>
          <a:noFill/>
          <a:ln w="57150" algn="ctr">
            <a:solidFill>
              <a:srgbClr val="0B83F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B20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677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5">
            <a:extLst>
              <a:ext uri="{FF2B5EF4-FFF2-40B4-BE49-F238E27FC236}">
                <a16:creationId xmlns:a16="http://schemas.microsoft.com/office/drawing/2014/main" id="{DC37B061-C331-4277-8542-0D9D3974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A4086E9-E0C8-4B0A-BCE4-8D39357AC421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400"/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F264CC3D-2EE7-43CD-9A6A-DB134F4A0F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09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5400"/>
              <a:t>THE END!</a:t>
            </a:r>
          </a:p>
        </p:txBody>
      </p:sp>
      <p:pic>
        <p:nvPicPr>
          <p:cNvPr id="54276" name="Picture 4" descr="j0315781">
            <a:extLst>
              <a:ext uri="{FF2B5EF4-FFF2-40B4-BE49-F238E27FC236}">
                <a16:creationId xmlns:a16="http://schemas.microsoft.com/office/drawing/2014/main" id="{D408F4CA-A77C-4744-A962-B58EA8DA857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5243914">
            <a:off x="4075113" y="4002088"/>
            <a:ext cx="7620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6E66FEF0-E161-44CC-BB2B-00660046EF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524000"/>
            <a:ext cx="82296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2000" kern="0" dirty="0">
                <a:solidFill>
                  <a:srgbClr val="002060"/>
                </a:solidFill>
                <a:latin typeface="Scramble" panose="020B0603050302020204" pitchFamily="34" charset="0"/>
              </a:rPr>
              <a:t>INERTIA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31556142-7985-43B0-8A1F-26BD763915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4800600"/>
            <a:ext cx="3276600" cy="650876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altLang="en-US" sz="2400" kern="0" dirty="0"/>
              <a:t>Z’S DEEPEN SLEEP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A24B958-5E06-434C-B60D-5B5CA8BD09B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48" b="89529" l="1674" r="96653">
                        <a14:foregroundMark x1="2510" y1="56021" x2="19247" y2="54974"/>
                        <a14:foregroundMark x1="88703" y1="22513" x2="92469" y2="18848"/>
                        <a14:foregroundMark x1="89540" y1="61780" x2="97071" y2="59162"/>
                        <a14:foregroundMark x1="97071" y1="59162" x2="97071" y2="59162"/>
                        <a14:foregroundMark x1="23849" y1="87958" x2="36402" y2="89005"/>
                        <a14:foregroundMark x1="36402" y1="89005" x2="64854" y2="874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00600" y="3098698"/>
            <a:ext cx="914400" cy="7310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2F1DC58C-56D3-4A8C-9BFD-E68844B80F47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1215965"/>
            <a:ext cx="7772400" cy="147002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7200" kern="0" dirty="0">
                <a:latin typeface="Scramble" panose="020B0603050302020204" pitchFamily="34" charset="0"/>
              </a:rPr>
              <a:t>AEIINRT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0A6392F-E9E8-3CD0-1099-3315F67FA08D}"/>
              </a:ext>
            </a:extLst>
          </p:cNvPr>
          <p:cNvSpPr txBox="1"/>
          <p:nvPr/>
        </p:nvSpPr>
        <p:spPr>
          <a:xfrm>
            <a:off x="1780220" y="5233988"/>
            <a:ext cx="5654590" cy="10144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>
                <a:latin typeface="+mj-lt"/>
              </a:rPr>
              <a:t>   When you see the “ESCAPE KEY” ICON    check speaker notes for additional information 	by hitting the escape key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A3DD5E-5958-7A08-2B09-D2836A4F99C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091" b="89773" l="8642" r="88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42037" y="5026700"/>
            <a:ext cx="591966" cy="6463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8B24D08-DF79-B0E7-C16B-AF350EBEDC23}"/>
              </a:ext>
            </a:extLst>
          </p:cNvPr>
          <p:cNvSpPr txBox="1"/>
          <p:nvPr/>
        </p:nvSpPr>
        <p:spPr>
          <a:xfrm>
            <a:off x="950837" y="3871230"/>
            <a:ext cx="72423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b="0" i="0" u="none" dirty="0">
                <a:latin typeface="+mj-lt"/>
              </a:rPr>
              <a:t>Use PowerPoint or Keynote in  FULL SCREEN “SLIDE SHOW” mode    	on your LAPTOP or DESKTOP for best results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DCA16C-46D1-78D5-C212-EFD87146073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4600" y="3268339"/>
            <a:ext cx="554554" cy="5920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012F2C3-77B2-368E-E8DD-E2EBEA1D2F5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120"/>
          <a:stretch/>
        </p:blipFill>
        <p:spPr>
          <a:xfrm>
            <a:off x="1783441" y="3133349"/>
            <a:ext cx="640059" cy="7378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8F96059-D813-8541-E7B7-3287B52FA7C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8436" y="3083395"/>
            <a:ext cx="832884" cy="832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171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>
            <a:extLst>
              <a:ext uri="{FF2B5EF4-FFF2-40B4-BE49-F238E27FC236}">
                <a16:creationId xmlns:a16="http://schemas.microsoft.com/office/drawing/2014/main" id="{7D45704C-C9F1-4498-872B-7DE64214B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5C7661E-7C7D-485F-9E9F-490C7C7C0F61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/>
          </a:p>
        </p:txBody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7589CC60-0534-4D4B-B159-41EED72378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0" y="2819400"/>
            <a:ext cx="6400800" cy="1752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3600" dirty="0"/>
              <a:t>      WHAT BINGO STEM </a:t>
            </a:r>
          </a:p>
          <a:p>
            <a:pPr eaLnBrk="1" hangingPunct="1">
              <a:buFontTx/>
              <a:buNone/>
            </a:pPr>
            <a:r>
              <a:rPr lang="en-US" altLang="en-US" sz="3600" dirty="0"/>
              <a:t>	    CAN BE CREATED </a:t>
            </a:r>
          </a:p>
          <a:p>
            <a:pPr eaLnBrk="1" hangingPunct="1">
              <a:buFontTx/>
              <a:buNone/>
            </a:pPr>
            <a:r>
              <a:rPr lang="en-US" altLang="en-US" sz="3600" dirty="0"/>
              <a:t>FROM THIS ALPHAGRAM?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1836EFB0-ADDF-4B53-B7B2-2EA7AD336BCE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1215965"/>
            <a:ext cx="7772400" cy="147002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7200" kern="0" dirty="0">
                <a:latin typeface="Scramble" panose="020B0603050302020204" pitchFamily="34" charset="0"/>
              </a:rPr>
              <a:t>AEIINRT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>
            <a:extLst>
              <a:ext uri="{FF2B5EF4-FFF2-40B4-BE49-F238E27FC236}">
                <a16:creationId xmlns:a16="http://schemas.microsoft.com/office/drawing/2014/main" id="{96E540A3-E92A-4810-B55F-C8006877C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8D4055E-6CE2-426B-87D8-FA6FACF887B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0DC05B70-E399-469F-B02B-262F525B6D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63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5400" dirty="0">
                <a:solidFill>
                  <a:srgbClr val="002060"/>
                </a:solidFill>
                <a:latin typeface="Scramble" panose="020B0603050302020204" pitchFamily="34" charset="0"/>
              </a:rPr>
              <a:t>AEIINRT</a:t>
            </a:r>
          </a:p>
        </p:txBody>
      </p:sp>
      <p:sp>
        <p:nvSpPr>
          <p:cNvPr id="9221" name="Text Box 4">
            <a:extLst>
              <a:ext uri="{FF2B5EF4-FFF2-40B4-BE49-F238E27FC236}">
                <a16:creationId xmlns:a16="http://schemas.microsoft.com/office/drawing/2014/main" id="{F0FABC93-1815-4EF9-BB4D-7CBF264FE0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5562600"/>
            <a:ext cx="807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>
              <a:latin typeface="Scramble" panose="020B0603050302020204" pitchFamily="34" charset="0"/>
            </a:endParaRPr>
          </a:p>
        </p:txBody>
      </p:sp>
      <p:sp>
        <p:nvSpPr>
          <p:cNvPr id="9222" name="Text Box 5">
            <a:extLst>
              <a:ext uri="{FF2B5EF4-FFF2-40B4-BE49-F238E27FC236}">
                <a16:creationId xmlns:a16="http://schemas.microsoft.com/office/drawing/2014/main" id="{9EEEAFF1-9425-4C1C-8711-3D6FD9245F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096000"/>
            <a:ext cx="8077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THERE ARE NO OTHER GOOD 7-LETTER WORDS</a:t>
            </a:r>
          </a:p>
        </p:txBody>
      </p:sp>
      <p:sp>
        <p:nvSpPr>
          <p:cNvPr id="4103" name="Text Box 7">
            <a:extLst>
              <a:ext uri="{FF2B5EF4-FFF2-40B4-BE49-F238E27FC236}">
                <a16:creationId xmlns:a16="http://schemas.microsoft.com/office/drawing/2014/main" id="{5EFB492F-AC9C-40A9-B354-AFB2292089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029200"/>
            <a:ext cx="4038600" cy="46196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crambl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crambl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crambl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crambl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crambl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 dirty="0">
                <a:solidFill>
                  <a:srgbClr val="D040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RETINA + I       TINIER + A</a:t>
            </a:r>
          </a:p>
        </p:txBody>
      </p:sp>
      <p:pic>
        <p:nvPicPr>
          <p:cNvPr id="9224" name="Picture 9" descr="train showing AEIINRT">
            <a:extLst>
              <a:ext uri="{FF2B5EF4-FFF2-40B4-BE49-F238E27FC236}">
                <a16:creationId xmlns:a16="http://schemas.microsoft.com/office/drawing/2014/main" id="{EF5184A0-49CF-496B-9DF5-D641BCC396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6800" y="3200400"/>
            <a:ext cx="3276600" cy="254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Text Box 10">
            <a:extLst>
              <a:ext uri="{FF2B5EF4-FFF2-40B4-BE49-F238E27FC236}">
                <a16:creationId xmlns:a16="http://schemas.microsoft.com/office/drawing/2014/main" id="{ADCFB060-14BD-4E0E-9729-65E26FA033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276600"/>
            <a:ext cx="43434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OBJECTS WITH GREATER MASS HAVE MORE </a:t>
            </a:r>
            <a:r>
              <a:rPr lang="en-US" altLang="en-US" sz="2800" b="1" i="1" u="sng"/>
              <a:t>INERTIA</a:t>
            </a:r>
            <a:r>
              <a:rPr lang="en-US" altLang="en-US" sz="2800"/>
              <a:t>.</a:t>
            </a:r>
          </a:p>
        </p:txBody>
      </p:sp>
      <p:pic>
        <p:nvPicPr>
          <p:cNvPr id="4107" name="A86B709.WAV">
            <a:hlinkClick r:id="" action="ppaction://media"/>
            <a:extLst>
              <a:ext uri="{FF2B5EF4-FFF2-40B4-BE49-F238E27FC236}">
                <a16:creationId xmlns:a16="http://schemas.microsoft.com/office/drawing/2014/main" id="{06211AC3-50A2-4DAD-AD71-AAD85F77324F}"/>
              </a:ext>
            </a:extLst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477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>
            <a:extLst>
              <a:ext uri="{FF2B5EF4-FFF2-40B4-BE49-F238E27FC236}">
                <a16:creationId xmlns:a16="http://schemas.microsoft.com/office/drawing/2014/main" id="{B019368A-D0D1-47AD-8B0A-088C9611FDC9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1215965"/>
            <a:ext cx="7772400" cy="147002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7200" kern="0" dirty="0">
                <a:latin typeface="Scramble" panose="020B0603050302020204" pitchFamily="34" charset="0"/>
              </a:rPr>
              <a:t>INERTIA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36" fill="hold"/>
                                        <p:tgtEl>
                                          <p:spTgt spid="4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0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>
            <a:extLst>
              <a:ext uri="{FF2B5EF4-FFF2-40B4-BE49-F238E27FC236}">
                <a16:creationId xmlns:a16="http://schemas.microsoft.com/office/drawing/2014/main" id="{EC462BAF-C881-4909-9A85-404B329FF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A0C70C7-B1C7-4158-B06A-653BC3526377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/>
          </a:p>
        </p:txBody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E780ABA5-EDDB-440E-91C2-C03759271E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2743200"/>
            <a:ext cx="8229600" cy="2362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4000" dirty="0"/>
              <a:t>  WHAT MNEMONIC PHRASE     	CAN WE ASSOCIATE      WITH THIS BINGO STEM?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CE62D792-349D-4CEA-9A60-4839A3E10580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1215965"/>
            <a:ext cx="7772400" cy="147002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7200" kern="0" dirty="0">
                <a:latin typeface="Scramble" panose="020B0603050302020204" pitchFamily="34" charset="0"/>
              </a:rPr>
              <a:t>INERTIA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>
            <a:extLst>
              <a:ext uri="{FF2B5EF4-FFF2-40B4-BE49-F238E27FC236}">
                <a16:creationId xmlns:a16="http://schemas.microsoft.com/office/drawing/2014/main" id="{7E032410-1B1D-416C-822E-0B5386F8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BFFD9AD-EEE6-43C3-A2BD-936DFB9C632E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21A8953E-BB52-43A6-AD56-D53AA19262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7200">
                <a:latin typeface="Scramble" panose="020B0603050302020204" pitchFamily="34" charset="0"/>
              </a:rPr>
              <a:t>INERTIA</a:t>
            </a:r>
          </a:p>
        </p:txBody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52A56A28-6B4E-4E21-BF10-B621273EA3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112838"/>
            <a:ext cx="8229600" cy="45259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6600" dirty="0">
                <a:solidFill>
                  <a:srgbClr val="002060"/>
                </a:solidFill>
              </a:rPr>
              <a:t>Z’S DEEPEN SLEEP</a:t>
            </a:r>
          </a:p>
        </p:txBody>
      </p:sp>
      <p:pic>
        <p:nvPicPr>
          <p:cNvPr id="13317" name="Picture 14" descr="how-to-draw-cartoons-102">
            <a:extLst>
              <a:ext uri="{FF2B5EF4-FFF2-40B4-BE49-F238E27FC236}">
                <a16:creationId xmlns:a16="http://schemas.microsoft.com/office/drawing/2014/main" id="{D34AB319-62EB-4E85-A055-FA60E8E09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9000" y="3124200"/>
            <a:ext cx="25908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11" descr="snoring-symbol-thumb840151">
            <a:extLst>
              <a:ext uri="{FF2B5EF4-FFF2-40B4-BE49-F238E27FC236}">
                <a16:creationId xmlns:a16="http://schemas.microsoft.com/office/drawing/2014/main" id="{48EDE64B-5057-45CB-AE89-B7C0E90D3F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8800" y="3124200"/>
            <a:ext cx="18288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16" descr="thought_balloon_blank_hg_clr">
            <a:extLst>
              <a:ext uri="{FF2B5EF4-FFF2-40B4-BE49-F238E27FC236}">
                <a16:creationId xmlns:a16="http://schemas.microsoft.com/office/drawing/2014/main" id="{4E1EA25E-1968-4FFF-B789-02FD6167C21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980979" flipH="1">
            <a:off x="1997075" y="1838325"/>
            <a:ext cx="1889125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6CA3408-6D75-4CB3-8586-1A7AA00B7F52}"/>
              </a:ext>
            </a:extLst>
          </p:cNvPr>
          <p:cNvSpPr/>
          <p:nvPr/>
        </p:nvSpPr>
        <p:spPr>
          <a:xfrm>
            <a:off x="6019800" y="4800600"/>
            <a:ext cx="1447800" cy="205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982B408-B16F-40BE-8E4C-A780A302BAF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769684" y="6463632"/>
            <a:ext cx="406400" cy="406400"/>
          </a:xfrm>
          <a:prstGeom prst="rect">
            <a:avLst/>
          </a:prstGeom>
        </p:spPr>
      </p:pic>
      <p:pic>
        <p:nvPicPr>
          <p:cNvPr id="11" name="Picture 6" descr="sleep-snoring">
            <a:extLst>
              <a:ext uri="{FF2B5EF4-FFF2-40B4-BE49-F238E27FC236}">
                <a16:creationId xmlns:a16="http://schemas.microsoft.com/office/drawing/2014/main" id="{FF43DD24-CADD-4F04-B927-7DD846139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333" b="93750" l="5814" r="90698">
                        <a14:foregroundMark x1="5814" y1="53125" x2="5814" y2="59872"/>
                        <a14:foregroundMark x1="43023" y1="93750" x2="63953" y2="93750"/>
                        <a14:foregroundMark x1="63953" y1="93750" x2="55814" y2="92708"/>
                        <a14:foregroundMark x1="91860" y1="48958" x2="91860" y2="61458"/>
                        <a14:foregroundMark x1="86047" y1="12500" x2="86047" y2="12500"/>
                        <a14:foregroundMark x1="87209" y1="8333" x2="74419" y2="29167"/>
                        <a14:foregroundMark x1="60465" y1="31250" x2="50000" y2="41667"/>
                        <a14:backgroundMark x1="1163" y1="61458" x2="5814" y2="71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0" y="2133600"/>
            <a:ext cx="893763" cy="99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2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>
            <a:extLst>
              <a:ext uri="{FF2B5EF4-FFF2-40B4-BE49-F238E27FC236}">
                <a16:creationId xmlns:a16="http://schemas.microsoft.com/office/drawing/2014/main" id="{88D5BD27-0864-4DEA-8663-4C5D879F0C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" y="1993900"/>
            <a:ext cx="7315200" cy="482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Slide Number Placeholder 5">
            <a:extLst>
              <a:ext uri="{FF2B5EF4-FFF2-40B4-BE49-F238E27FC236}">
                <a16:creationId xmlns:a16="http://schemas.microsoft.com/office/drawing/2014/main" id="{D8CA1C45-AB33-4AC9-9CEC-6054DD05F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B18BF6E-4158-4869-9671-FDFE4FBD321F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/>
          </a:p>
        </p:txBody>
      </p:sp>
      <p:sp>
        <p:nvSpPr>
          <p:cNvPr id="15364" name="Rectangle 2">
            <a:extLst>
              <a:ext uri="{FF2B5EF4-FFF2-40B4-BE49-F238E27FC236}">
                <a16:creationId xmlns:a16="http://schemas.microsoft.com/office/drawing/2014/main" id="{62E48B7C-D5D6-495B-99DF-05B01AB798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7200">
                <a:latin typeface="Scramble" panose="020B0603050302020204" pitchFamily="34" charset="0"/>
              </a:rPr>
              <a:t>INERTIA</a:t>
            </a:r>
          </a:p>
        </p:txBody>
      </p:sp>
      <p:sp>
        <p:nvSpPr>
          <p:cNvPr id="15365" name="Rectangle 3">
            <a:extLst>
              <a:ext uri="{FF2B5EF4-FFF2-40B4-BE49-F238E27FC236}">
                <a16:creationId xmlns:a16="http://schemas.microsoft.com/office/drawing/2014/main" id="{245D7A42-C7A4-48A5-8CBE-674EB87322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89154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6600" dirty="0">
                <a:solidFill>
                  <a:srgbClr val="002060"/>
                </a:solidFill>
              </a:rPr>
              <a:t>Z’S DEEPEN SLEEP</a:t>
            </a:r>
          </a:p>
        </p:txBody>
      </p:sp>
      <p:pic>
        <p:nvPicPr>
          <p:cNvPr id="15367" name="Picture 16" descr="thought_balloon_blank_hg_clr">
            <a:extLst>
              <a:ext uri="{FF2B5EF4-FFF2-40B4-BE49-F238E27FC236}">
                <a16:creationId xmlns:a16="http://schemas.microsoft.com/office/drawing/2014/main" id="{4D3E0B35-4B1D-492D-A3C8-5803FF3430A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980979" flipH="1">
            <a:off x="3776663" y="2147888"/>
            <a:ext cx="1889125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B639020-E499-49E0-8CC0-F23C744244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608391" y="6507162"/>
            <a:ext cx="230809" cy="230809"/>
          </a:xfrm>
          <a:prstGeom prst="rect">
            <a:avLst/>
          </a:prstGeom>
        </p:spPr>
      </p:pic>
      <p:pic>
        <p:nvPicPr>
          <p:cNvPr id="10" name="Picture 6" descr="sleep-snoring">
            <a:extLst>
              <a:ext uri="{FF2B5EF4-FFF2-40B4-BE49-F238E27FC236}">
                <a16:creationId xmlns:a16="http://schemas.microsoft.com/office/drawing/2014/main" id="{025EAF2C-8151-4E4D-B44B-0A29010734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333" b="93750" l="5814" r="90698">
                        <a14:foregroundMark x1="5814" y1="53125" x2="5814" y2="59872"/>
                        <a14:foregroundMark x1="43023" y1="93750" x2="63953" y2="93750"/>
                        <a14:foregroundMark x1="63953" y1="93750" x2="55814" y2="92708"/>
                        <a14:foregroundMark x1="91860" y1="48958" x2="91860" y2="61458"/>
                        <a14:foregroundMark x1="86047" y1="12500" x2="86047" y2="12500"/>
                        <a14:foregroundMark x1="87209" y1="8333" x2="74419" y2="29167"/>
                        <a14:foregroundMark x1="60465" y1="31250" x2="50000" y2="41667"/>
                        <a14:backgroundMark x1="1163" y1="61458" x2="5814" y2="71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2400" y="2438400"/>
            <a:ext cx="893763" cy="99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 descr="snoring-symbol-thumb840151">
            <a:extLst>
              <a:ext uri="{FF2B5EF4-FFF2-40B4-BE49-F238E27FC236}">
                <a16:creationId xmlns:a16="http://schemas.microsoft.com/office/drawing/2014/main" id="{D943E019-A76C-4F3D-9E0E-240F354593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696" b="97826" l="9804" r="86275">
                        <a14:foregroundMark x1="11765" y1="58696" x2="11765" y2="58696"/>
                        <a14:foregroundMark x1="58824" y1="45652" x2="58824" y2="45652"/>
                        <a14:foregroundMark x1="56863" y1="60870" x2="56863" y2="60870"/>
                        <a14:foregroundMark x1="82353" y1="82609" x2="82353" y2="82609"/>
                        <a14:foregroundMark x1="84314" y1="65217" x2="86275" y2="76087"/>
                        <a14:foregroundMark x1="76471" y1="86957" x2="80392" y2="89130"/>
                        <a14:foregroundMark x1="76471" y1="89130" x2="82412" y2="95717"/>
                        <a14:backgroundMark x1="56863" y1="65217" x2="56863" y2="65217"/>
                        <a14:backgroundMark x1="88235" y1="63043" x2="88235" y2="63043"/>
                        <a14:backgroundMark x1="88537" y1="94148" x2="90196" y2="97826"/>
                        <a14:backgroundMark x1="84314" y1="89130" x2="84314" y2="89130"/>
                        <a14:backgroundMark x1="86275" y1="91304" x2="96078" y2="978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4876800"/>
            <a:ext cx="762000" cy="699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0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>
            <a:extLst>
              <a:ext uri="{FF2B5EF4-FFF2-40B4-BE49-F238E27FC236}">
                <a16:creationId xmlns:a16="http://schemas.microsoft.com/office/drawing/2014/main" id="{8DA6487F-1830-49ED-AB3C-9AA627E39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E549E08-3337-4C28-B101-F78D0C114F80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7F770717-11DE-4512-AAF2-00F3242E35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>
                <a:latin typeface="Scramble" panose="020B0603050302020204" pitchFamily="34" charset="0"/>
              </a:rPr>
              <a:t>INERTIA</a:t>
            </a:r>
            <a:br>
              <a:rPr lang="en-US" altLang="en-US" sz="7200">
                <a:latin typeface="Scramble" panose="020B0603050302020204" pitchFamily="34" charset="0"/>
              </a:rPr>
            </a:br>
            <a:r>
              <a:rPr lang="en-US" altLang="en-US" sz="7200">
                <a:latin typeface="Scramble" panose="020B0603050302020204" pitchFamily="34" charset="0"/>
              </a:rPr>
              <a:t>Z </a:t>
            </a:r>
            <a:br>
              <a:rPr lang="en-US" altLang="en-US" sz="7200">
                <a:latin typeface="Scramble" panose="020B0603050302020204" pitchFamily="34" charset="0"/>
              </a:rPr>
            </a:br>
            <a:endParaRPr lang="en-US" altLang="en-US" sz="7200">
              <a:latin typeface="Scramble" panose="020B0603050302020204" pitchFamily="34" charset="0"/>
            </a:endParaRPr>
          </a:p>
        </p:txBody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DDD0FCE4-B648-4B45-8F8A-D6DB5AE137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4038600"/>
            <a:ext cx="9144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 dirty="0">
                <a:solidFill>
                  <a:srgbClr val="002060"/>
                </a:solidFill>
                <a:latin typeface="Scramble" panose="020B0603050302020204" pitchFamily="34" charset="0"/>
              </a:rPr>
              <a:t>AEIINRTZ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85A3269-31EA-3778-F9C3-93CEDB2F9E1A}"/>
              </a:ext>
            </a:extLst>
          </p:cNvPr>
          <p:cNvSpPr txBox="1"/>
          <p:nvPr/>
        </p:nvSpPr>
        <p:spPr>
          <a:xfrm>
            <a:off x="3657600" y="5780105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ONE WORD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3">
      <a:dk1>
        <a:srgbClr val="000000"/>
      </a:dk1>
      <a:lt1>
        <a:srgbClr val="C0D1DA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DCE5EA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C0D1DA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DCE5EA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731</Words>
  <Application>Microsoft Macintosh PowerPoint</Application>
  <PresentationFormat>On-screen Show (4:3)</PresentationFormat>
  <Paragraphs>206</Paragraphs>
  <Slides>29</Slides>
  <Notes>29</Notes>
  <HiddenSlides>0</HiddenSlides>
  <MMClips>6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Wingdings</vt:lpstr>
      <vt:lpstr>Brush Script MT</vt:lpstr>
      <vt:lpstr>MS PGothic</vt:lpstr>
      <vt:lpstr>Arial</vt:lpstr>
      <vt:lpstr>Scramble</vt:lpstr>
      <vt:lpstr>Default Design</vt:lpstr>
      <vt:lpstr>PowerPoint Presentation</vt:lpstr>
      <vt:lpstr>PowerPoint Presentation</vt:lpstr>
      <vt:lpstr>PowerPoint Presentation</vt:lpstr>
      <vt:lpstr>PowerPoint Presentation</vt:lpstr>
      <vt:lpstr>AEIINRT</vt:lpstr>
      <vt:lpstr>PowerPoint Presentation</vt:lpstr>
      <vt:lpstr>INERTIA</vt:lpstr>
      <vt:lpstr>INERTIA</vt:lpstr>
      <vt:lpstr>INERTIA Z  </vt:lpstr>
      <vt:lpstr>AEIINRTZ</vt:lpstr>
      <vt:lpstr>INERTIA S  </vt:lpstr>
      <vt:lpstr>AEIINRST</vt:lpstr>
      <vt:lpstr>INERTIA D  </vt:lpstr>
      <vt:lpstr>ADEIINRT</vt:lpstr>
      <vt:lpstr>INERTIA E  </vt:lpstr>
      <vt:lpstr>AEEIINRT</vt:lpstr>
      <vt:lpstr>INERTIA P  </vt:lpstr>
      <vt:lpstr>AEIINPRT</vt:lpstr>
      <vt:lpstr>INERTIA N  </vt:lpstr>
      <vt:lpstr>AEIINNRT</vt:lpstr>
      <vt:lpstr>INERTIA L  </vt:lpstr>
      <vt:lpstr>AEIILNRT</vt:lpstr>
      <vt:lpstr>INERTIA</vt:lpstr>
      <vt:lpstr>INERTIA</vt:lpstr>
      <vt:lpstr>INERTIA</vt:lpstr>
      <vt:lpstr>INERTIA</vt:lpstr>
      <vt:lpstr>PowerPoint Presentation</vt:lpstr>
      <vt:lpstr>PowerPoint Presentation</vt:lpstr>
      <vt:lpstr>THE END!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2024-05-01T13:07:42Z</dcterms:created>
  <dcterms:modified xsi:type="dcterms:W3CDTF">2024-05-06T06:49:47Z</dcterms:modified>
</cp:coreProperties>
</file>