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1"/>
  </p:sldMasterIdLst>
  <p:notesMasterIdLst>
    <p:notesMasterId r:id="rId53"/>
  </p:notesMasterIdLst>
  <p:sldIdLst>
    <p:sldId id="256" r:id="rId2"/>
    <p:sldId id="414" r:id="rId3"/>
    <p:sldId id="415" r:id="rId4"/>
    <p:sldId id="257" r:id="rId5"/>
    <p:sldId id="258" r:id="rId6"/>
    <p:sldId id="400" r:id="rId7"/>
    <p:sldId id="259" r:id="rId8"/>
    <p:sldId id="260" r:id="rId9"/>
    <p:sldId id="261" r:id="rId10"/>
    <p:sldId id="362" r:id="rId11"/>
    <p:sldId id="339" r:id="rId12"/>
    <p:sldId id="409" r:id="rId13"/>
    <p:sldId id="410" r:id="rId14"/>
    <p:sldId id="381" r:id="rId15"/>
    <p:sldId id="401" r:id="rId16"/>
    <p:sldId id="402" r:id="rId17"/>
    <p:sldId id="382" r:id="rId18"/>
    <p:sldId id="378" r:id="rId19"/>
    <p:sldId id="383" r:id="rId20"/>
    <p:sldId id="377" r:id="rId21"/>
    <p:sldId id="384" r:id="rId22"/>
    <p:sldId id="376" r:id="rId23"/>
    <p:sldId id="385" r:id="rId24"/>
    <p:sldId id="375" r:id="rId25"/>
    <p:sldId id="386" r:id="rId26"/>
    <p:sldId id="374" r:id="rId27"/>
    <p:sldId id="387" r:id="rId28"/>
    <p:sldId id="373" r:id="rId29"/>
    <p:sldId id="388" r:id="rId30"/>
    <p:sldId id="372" r:id="rId31"/>
    <p:sldId id="392" r:id="rId32"/>
    <p:sldId id="394" r:id="rId33"/>
    <p:sldId id="391" r:id="rId34"/>
    <p:sldId id="399" r:id="rId35"/>
    <p:sldId id="398" r:id="rId36"/>
    <p:sldId id="395" r:id="rId37"/>
    <p:sldId id="390" r:id="rId38"/>
    <p:sldId id="396" r:id="rId39"/>
    <p:sldId id="389" r:id="rId40"/>
    <p:sldId id="397" r:id="rId41"/>
    <p:sldId id="299" r:id="rId42"/>
    <p:sldId id="411" r:id="rId43"/>
    <p:sldId id="300" r:id="rId44"/>
    <p:sldId id="413" r:id="rId45"/>
    <p:sldId id="419" r:id="rId46"/>
    <p:sldId id="418" r:id="rId47"/>
    <p:sldId id="420" r:id="rId48"/>
    <p:sldId id="421" r:id="rId49"/>
    <p:sldId id="302" r:id="rId50"/>
    <p:sldId id="417" r:id="rId51"/>
    <p:sldId id="406" r:id="rId52"/>
  </p:sldIdLst>
  <p:sldSz cx="9144000" cy="6858000" type="screen4x3"/>
  <p:notesSz cx="6858000" cy="9144000"/>
  <p:embeddedFontLst>
    <p:embeddedFont>
      <p:font typeface="Arial Black" panose="020B0604020202020204" pitchFamily="34" charset="0"/>
      <p:bold r:id="rId54"/>
    </p:embeddedFont>
    <p:embeddedFont>
      <p:font typeface="Brush Script MT" panose="03060802040406070304" pitchFamily="66" charset="-122"/>
      <p:italic r:id="rId55"/>
    </p:embeddedFont>
    <p:embeddedFont>
      <p:font typeface="Helvetica" pitchFamily="2" charset="0"/>
      <p:regular r:id="rId56"/>
      <p:bold r:id="rId57"/>
      <p:italic r:id="rId58"/>
      <p:boldItalic r:id="rId59"/>
    </p:embeddedFont>
    <p:embeddedFont>
      <p:font typeface="Scramble" panose="020B0603050302020204" pitchFamily="34" charset="0"/>
      <p:regular r:id="rId60"/>
    </p:embeddedFont>
    <p:embeddedFont>
      <p:font typeface="Tahoma" panose="020B0604030504040204" pitchFamily="34" charset="0"/>
      <p:regular r:id="rId61"/>
      <p:bold r:id="rId6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B6"/>
    <a:srgbClr val="572919"/>
    <a:srgbClr val="000099"/>
    <a:srgbClr val="6EB073"/>
    <a:srgbClr val="4D4D4D"/>
    <a:srgbClr val="FFFF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5306" autoAdjust="0"/>
  </p:normalViewPr>
  <p:slideViewPr>
    <p:cSldViewPr>
      <p:cViewPr varScale="1">
        <p:scale>
          <a:sx n="108" d="100"/>
          <a:sy n="108" d="100"/>
        </p:scale>
        <p:origin x="230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7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CD4BE3F7-0C7C-4A48-AB16-A52C77A8289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44CF7D52-9394-41F7-8B15-DBC3BDA4A95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AD6F7DA-031B-4C00-9D30-DBAB2F15B04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65A21DF8-2BBF-40BC-A654-8523CD19546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ED3FFC16-E913-4909-BF5A-5B9F3CC2DF0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1B351714-4F70-46ED-A5D4-1524C0B555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DEF8DAE4-CFBB-4002-964E-FD74AB0D21C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92887DC1-1DB0-4C48-84D0-F882FEBD71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D0E377-131A-4A73-9645-49ED18BE2CCC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8E7CC010-CFAF-4BCB-827A-AF4DE41AD4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26737189-1B74-44DE-B9D6-855B603C13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the only difference between the NWL23 WORD LIST and the list from WGPO’S WOW24 LIST: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GROINS + G </a:t>
            </a:r>
            <a:r>
              <a:rPr lang="en-US" altLang="en-US" dirty="0">
                <a:latin typeface="Arial" panose="020B0604020202020204" pitchFamily="34" charset="0"/>
              </a:rPr>
              <a:t>IS </a:t>
            </a:r>
            <a:r>
              <a:rPr lang="en-US" altLang="en-US" b="1" dirty="0">
                <a:latin typeface="Arial" panose="020B0604020202020204" pitchFamily="34" charset="0"/>
              </a:rPr>
              <a:t>GRINGOS</a:t>
            </a:r>
            <a:r>
              <a:rPr lang="en-US" altLang="en-US" dirty="0">
                <a:latin typeface="Arial" panose="020B0604020202020204" pitchFamily="34" charset="0"/>
              </a:rPr>
              <a:t>, GOOD IN WOW24.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6A6CAD4E-0ACD-4DF5-86C5-64AF2DF49C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F8FDFD-A82E-47CD-A1FA-576586FFDE74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4BC366C-7404-4896-9764-6A7207AC1D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E25F2DCC-5C9E-49DB-A843-639D57C762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u="none" dirty="0">
                <a:latin typeface="Arial" panose="020B0604020202020204" pitchFamily="34" charset="0"/>
              </a:rPr>
              <a:t>INTROS</a:t>
            </a:r>
            <a:r>
              <a:rPr lang="en-US" altLang="en-US" b="0" u="none" dirty="0">
                <a:latin typeface="Arial" panose="020B0604020202020204" pitchFamily="34" charset="0"/>
              </a:rPr>
              <a:t>: “HUGGING PAL FACE TO FACE”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latin typeface="Arial" panose="020B0604020202020204" pitchFamily="34" charset="0"/>
              </a:rPr>
              <a:t>GROINS</a:t>
            </a:r>
            <a:r>
              <a:rPr lang="en-US" altLang="en-US" dirty="0">
                <a:latin typeface="Arial" panose="020B0604020202020204" pitchFamily="34" charset="0"/>
              </a:rPr>
              <a:t>: “</a:t>
            </a:r>
            <a:r>
              <a:rPr lang="en-US" altLang="en-US" b="0" u="none" dirty="0">
                <a:latin typeface="Arial" panose="020B0604020202020204" pitchFamily="34" charset="0"/>
              </a:rPr>
              <a:t>THIS CHAP’S WAS THE BEST YOU’VE SEEN”</a:t>
            </a:r>
          </a:p>
          <a:p>
            <a:pPr eaLnBrk="1" hangingPunct="1"/>
            <a:endParaRPr lang="en-US" altLang="en-US" u="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E29C92C2-D8AE-452A-B32C-FEBF34950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17BD9E-9631-4A41-B712-1F8526494450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2F05A5B1-DB30-49AF-AE4D-4A32D21234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33241DF8-4B6F-4133-BE08-EF5652F2ED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8FC5CD7B-1B0C-4CA5-9ECA-8BA36D5C21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FFA483-AC39-44FC-A79B-7A00C239FF77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71B584D1-9EB1-4A3C-8F9D-372557E7C7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80CD2710-50C2-458D-8D59-E6E395EDD2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3536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8DAE4-CFBB-4002-964E-FD74AB0D21C7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115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1FA9460E-8DC8-4CFD-9749-92D1202B7C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D5D110-845F-4F7D-BF41-DBF831DA0A6F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15303F41-14C5-45A9-B0CC-79C49B4484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C52BD399-3EA1-4AF5-90F2-AF284AABEF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7FD55F94-6BC0-4B26-A3B0-058323AAE1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A5DA03-C077-4107-A988-FE03AA91904E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ECA4F488-51F4-4396-945F-E07EC7E63E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AF5BDAFA-E7D1-4CC8-9FA1-13F308AC6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1000" b="1" dirty="0">
                <a:latin typeface="Arial" panose="020B0604020202020204" pitchFamily="34" charset="0"/>
              </a:rPr>
              <a:t>NORIAS</a:t>
            </a:r>
            <a:r>
              <a:rPr lang="en-US" altLang="en-US" sz="1000" dirty="0">
                <a:latin typeface="Arial" panose="020B0604020202020204" pitchFamily="34" charset="0"/>
              </a:rPr>
              <a:t>: “FEW GET DEEP EFFECT”         </a:t>
            </a:r>
          </a:p>
          <a:p>
            <a:pPr eaLnBrk="1" hangingPunct="1"/>
            <a:r>
              <a:rPr lang="en-US" altLang="en-US" sz="1000" b="1" u="none" dirty="0">
                <a:latin typeface="Arial" panose="020B0604020202020204" pitchFamily="34" charset="0"/>
              </a:rPr>
              <a:t>GRAINS</a:t>
            </a:r>
            <a:r>
              <a:rPr lang="en-US" altLang="en-US" sz="1000" u="none" dirty="0">
                <a:latin typeface="Arial" panose="020B0604020202020204" pitchFamily="34" charset="0"/>
              </a:rPr>
              <a:t>: “</a:t>
            </a:r>
            <a:r>
              <a:rPr lang="en-US" altLang="en-US" sz="1000" b="0" u="none" dirty="0">
                <a:latin typeface="Arial" panose="020B0604020202020204" pitchFamily="34" charset="0"/>
              </a:rPr>
              <a:t>AVOID BACON, AND CHEAP HOMINY, TOO”</a:t>
            </a:r>
            <a:endParaRPr lang="en-US" altLang="en-US" sz="1000" u="none" dirty="0">
              <a:latin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b="1" dirty="0">
                <a:latin typeface="Arial" panose="020B0604020202020204" pitchFamily="34" charset="0"/>
              </a:rPr>
              <a:t>GROINS</a:t>
            </a:r>
            <a:r>
              <a:rPr lang="en-US" altLang="en-US" sz="1000" dirty="0">
                <a:latin typeface="Arial" panose="020B0604020202020204" pitchFamily="34" charset="0"/>
              </a:rPr>
              <a:t>: “</a:t>
            </a:r>
            <a:r>
              <a:rPr lang="en-US" altLang="en-US" sz="1000" b="0" u="none" dirty="0">
                <a:latin typeface="Arial" panose="020B0604020202020204" pitchFamily="34" charset="0"/>
              </a:rPr>
              <a:t>THIS CHAP’S WAS THE BEST YOU’VE SEEN”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b="0" u="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C5B99E64-14FF-4123-92F9-00E9335D4C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176303-8093-4A7D-B049-AFE1C17B242D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A2FA652F-EADF-40CD-86BB-E7DC17D870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8A70A6B8-7F5E-47F0-BC1F-7E4542278A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445AA8C3-1BA3-43D0-A637-3B8EAF8DA1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066A49-5374-40AD-9D1D-1FD16FA13787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23E9E60-2F4D-4CEE-B367-BF63A7497F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1F21E3F7-920A-482A-A366-AFA25E881C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F92FF7ED-84A2-4086-8C8C-98786C6AAC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3A26CD-96C0-4100-9841-1ABCFD46BE2A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8876718D-E9A0-40C8-BEDA-ADAF50446A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A80D865D-00A7-492D-B30D-D8DE384323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C43E3865-FF67-4B93-86B5-9DDF9295E7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C71E58-DC15-4E3A-A50A-CA578C0EDC0B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AFE5884A-06C4-4DD8-96F5-B740FC8530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A45B840C-08ED-422A-836E-7612D023FD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92887DC1-1DB0-4C48-84D0-F882FEBD71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D0E377-131A-4A73-9645-49ED18BE2CCC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8E7CC010-CFAF-4BCB-827A-AF4DE41AD4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26737189-1B74-44DE-B9D6-855B603C13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95569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BAA404E5-8B17-4B92-B631-954458A7E4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43C9EB-1DDC-4D34-BA54-72B10785F0DB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FD84DF34-1163-4F64-A1A2-E08C1C12D2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7BE8B765-E022-47AB-950B-38C8BCACCE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u="sng" kern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ROSING</a:t>
            </a:r>
            <a:r>
              <a:rPr lang="en-US" sz="1100" kern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v. TO MAKE THE COLOR OF A ROSE (ROSE, ROSES, ROSED)</a:t>
            </a:r>
            <a:endParaRPr lang="en-US" sz="1100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u="sng" kern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PORING</a:t>
            </a:r>
            <a:r>
              <a:rPr lang="en-US" sz="1100" kern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v. GAZING INTENTLY (PORE, PORES, PORES)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kern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Shift + </a:t>
            </a:r>
            <a:r>
              <a:rPr lang="en-US" sz="1100" b="1" u="sng" kern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F5</a:t>
            </a:r>
            <a:r>
              <a:rPr lang="en-US" sz="1100" b="1" kern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return to full screen</a:t>
            </a:r>
            <a:endParaRPr lang="en-US" sz="1100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39B44D13-97CC-43A9-ABD6-9E510DA180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4930D6-EDA4-4DD5-9CA1-F68E99347CEC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01881902-16B3-4CC8-AEE0-098B76AA68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34E967B6-CF4E-460D-8931-63AD259677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05DF9F6F-58A6-418C-B567-1B5E27D844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83FF02-BBFE-44D6-878E-9B87480466A8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70EADF39-0A9D-4CFD-8F98-DCB1357B5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E94EDD6A-4EEA-4B59-9658-C5E1ED2CFC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u="sng" dirty="0">
                <a:latin typeface="Arial" panose="020B0604020202020204" pitchFamily="34" charset="0"/>
              </a:rPr>
              <a:t>SIGNORS</a:t>
            </a:r>
            <a:r>
              <a:rPr lang="en-US" altLang="en-US" dirty="0">
                <a:latin typeface="Arial" panose="020B0604020202020204" pitchFamily="34" charset="0"/>
              </a:rPr>
              <a:t>: USED AS  COURTESY TITLES FOR MEN IN AN ITALIAN-SPEAKING AREA, EQUIVALENT TO </a:t>
            </a:r>
            <a:r>
              <a:rPr lang="en-US" altLang="en-US" i="1" dirty="0">
                <a:latin typeface="Arial" panose="020B0604020202020204" pitchFamily="34" charset="0"/>
              </a:rPr>
              <a:t>MR.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anose="020B0604020202020204" pitchFamily="34" charset="0"/>
              </a:rPr>
              <a:t>SIGNOR, SIGNORS, SIGNORY, SIGNORE, SIGNORI, SIGNORIES, SIGNIOR, SIGNIORI, SIGNIORIES, SIGNIORS, SEIGNEUR, SEIGNIOR, SIGNIORY, SEIGNORY, SIGNORA, SIGNORAS. LET ME KNOW IF I MISSED ANY. </a:t>
            </a:r>
            <a:r>
              <a:rPr lang="en-US" altLang="en-US" dirty="0" err="1">
                <a:latin typeface="Arial" panose="020B0604020202020204" pitchFamily="34" charset="0"/>
              </a:rPr>
              <a:t>SIGh</a:t>
            </a:r>
            <a:r>
              <a:rPr lang="en-US" altLang="en-US" dirty="0"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latin typeface="Arial" panose="020B0604020202020204" pitchFamily="34" charset="0"/>
              </a:rPr>
              <a:t>Shift + </a:t>
            </a:r>
            <a:r>
              <a:rPr lang="en-US" altLang="en-US" b="1" u="sng" dirty="0">
                <a:latin typeface="Arial" panose="020B0604020202020204" pitchFamily="34" charset="0"/>
              </a:rPr>
              <a:t>F5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</a:rPr>
              <a:t>to return to full screen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19DBD9C1-2961-459B-B723-467AE8F48E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7B4C89-DE62-4DE3-BDE3-B654489BB87A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E20BE7AD-CB65-477E-8669-9030C32EC1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5CD4D8E5-A688-4BE2-9C6D-2DF8BFB3BB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ACAD2F9B-4E3C-486C-BBF5-4760256768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46BD3B-FCF9-43D1-A490-FD17B64BFAED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0F0F82B6-31D9-46E9-9E14-39E41268E8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69AE1277-954A-4C2C-9C63-0B916D1000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189FDC26-00E9-45FD-96C2-F4A367632A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F9824B-4A3E-4CB5-9951-D6DB6A1C471A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085E30E1-3355-409E-A0B2-EDBADA2549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71A6597E-AEF0-4B01-B476-387CED5A4C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06AC34E1-6B52-4AC7-ADD2-0DFBAE25BB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F4D64C-47C1-48B2-B004-3BC3416035CE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55A8558C-0687-4421-84E8-4368FA969A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E6819A47-5547-4A65-B64A-CC6CD63AF6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z="900" b="1" u="none" dirty="0">
                <a:latin typeface="Arial" panose="020B0604020202020204" pitchFamily="34" charset="0"/>
              </a:rPr>
              <a:t>SENIOR</a:t>
            </a:r>
            <a:r>
              <a:rPr lang="en-US" altLang="en-US" sz="900" u="none" dirty="0">
                <a:latin typeface="Arial" panose="020B0604020202020204" pitchFamily="34" charset="0"/>
              </a:rPr>
              <a:t>: “OLD MVP </a:t>
            </a:r>
            <a:r>
              <a:rPr lang="en-US" altLang="en-US" sz="900" b="0" i="0" u="none" dirty="0">
                <a:latin typeface="Arial" panose="020B0604020202020204" pitchFamily="34" charset="0"/>
              </a:rPr>
              <a:t>JOGS WITH A CRUTCH</a:t>
            </a:r>
            <a:r>
              <a:rPr lang="en-US" altLang="en-US" sz="900" u="none" dirty="0">
                <a:latin typeface="Arial" panose="020B0604020202020204" pitchFamily="34" charset="0"/>
              </a:rPr>
              <a:t>”           </a:t>
            </a:r>
          </a:p>
          <a:p>
            <a:r>
              <a:rPr lang="en-US" altLang="en-US" sz="900" b="1" dirty="0">
                <a:latin typeface="Arial" panose="020B0604020202020204" pitchFamily="34" charset="0"/>
              </a:rPr>
              <a:t>SOIGNE</a:t>
            </a:r>
            <a:r>
              <a:rPr lang="en-US" altLang="en-US" sz="900" dirty="0">
                <a:latin typeface="Arial" panose="020B0604020202020204" pitchFamily="34" charset="0"/>
              </a:rPr>
              <a:t>: “A JEW WHEEZED, BELCHED PROUDLY”</a:t>
            </a:r>
          </a:p>
          <a:p>
            <a:r>
              <a:rPr lang="en-US" altLang="en-US" sz="900" b="1" dirty="0">
                <a:latin typeface="Arial" panose="020B0604020202020204" pitchFamily="34" charset="0"/>
              </a:rPr>
              <a:t>SINGER</a:t>
            </a:r>
            <a:r>
              <a:rPr lang="en-US" altLang="en-US" sz="900" dirty="0">
                <a:latin typeface="Arial" panose="020B0604020202020204" pitchFamily="34" charset="0"/>
              </a:rPr>
              <a:t>: “WE LOVE THE CRAZY POP SOUND OF BOY GEORGE”      </a:t>
            </a:r>
          </a:p>
          <a:p>
            <a:r>
              <a:rPr lang="en-US" altLang="en-US" sz="900" b="1" u="none" dirty="0">
                <a:latin typeface="Arial" panose="020B0604020202020204" pitchFamily="34" charset="0"/>
              </a:rPr>
              <a:t>ORGIES</a:t>
            </a:r>
            <a:r>
              <a:rPr lang="en-US" altLang="en-US" sz="900" u="none" dirty="0">
                <a:latin typeface="Arial" panose="020B0604020202020204" pitchFamily="34" charset="0"/>
              </a:rPr>
              <a:t>: “</a:t>
            </a:r>
            <a:r>
              <a:rPr lang="en-US" altLang="en-US" sz="900" b="0" u="none" dirty="0">
                <a:latin typeface="Arial" panose="020B0604020202020204" pitchFamily="34" charset="0"/>
              </a:rPr>
              <a:t>MONTHLONG PORN”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900" b="1" dirty="0">
                <a:latin typeface="Arial" panose="020B0604020202020204" pitchFamily="34" charset="0"/>
              </a:rPr>
              <a:t>GROINS</a:t>
            </a:r>
            <a:r>
              <a:rPr lang="en-US" altLang="en-US" sz="900" dirty="0">
                <a:latin typeface="Arial" panose="020B0604020202020204" pitchFamily="34" charset="0"/>
              </a:rPr>
              <a:t>: “</a:t>
            </a:r>
            <a:r>
              <a:rPr lang="en-US" altLang="en-US" sz="900" b="0" u="none" dirty="0">
                <a:latin typeface="Arial" panose="020B0604020202020204" pitchFamily="34" charset="0"/>
              </a:rPr>
              <a:t>THIS CHAP’S WAS THE BEST YOU’VE SEEN”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900" b="1" u="none" dirty="0">
                <a:latin typeface="Arial" panose="020B0604020202020204" pitchFamily="34" charset="0"/>
              </a:rPr>
              <a:t>REGIONS</a:t>
            </a:r>
            <a:r>
              <a:rPr lang="en-US" altLang="en-US" sz="900" b="0" u="none" dirty="0">
                <a:latin typeface="Arial" panose="020B0604020202020204" pitchFamily="34" charset="0"/>
              </a:rPr>
              <a:t>: “BAD WINTRY PLACES”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216B62C8-FA85-4683-871D-A62CF6D497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AFD65B-4C07-4206-A1E1-F3E9E08FBEE2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960C454C-BD52-41B0-BECB-AEA89E9DBB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FB9747D4-86AB-4531-A305-A0CC33B0E0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64A7837A-E804-4ADA-B788-E1D62147DD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F7B141-4169-4B6A-92E5-C8F60348A424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8F6BA60C-B097-47E2-8B09-52F344972C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FEF91087-2300-4C99-B08B-6AC4E72245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18EA70E1-7E5C-4A27-BDD1-1BF64D7D4C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102868-B110-4844-92A2-30147E47A687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164926E4-8CA8-4892-92AA-C4BDBCAC96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0919BAD6-CA1F-4BE2-8641-1061D3803C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92887DC1-1DB0-4C48-84D0-F882FEBD71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D0E377-131A-4A73-9645-49ED18BE2CCC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8E7CC010-CFAF-4BCB-827A-AF4DE41AD4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26737189-1B74-44DE-B9D6-855B603C13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52153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F33B5474-3069-477C-AE1C-EBBE42684E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E5C1A3-428E-490C-BDA4-A5F1153F3AAB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3489BEBD-4C87-4C68-89DC-61E611DF8E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0285370A-530F-4229-B835-50342130B1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8541117C-7232-4126-9664-FD917AF0EF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F13DC2-0EFB-40D5-92CA-878272F39A9F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81D1F9CA-DFF0-4E1F-AB29-F2054021D5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CE9C8508-577E-48CD-AE89-8C89BFA594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0FE237B3-F395-4C32-894F-44FC3EB1B1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0560F6-D79D-4E0E-86B5-16546F002DCB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978B8C4B-DDFF-4CD8-B1C9-790CC55CF2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EEEDC7E7-CF4A-402B-86F6-B2BDF3F9D7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06CC934D-E545-48DB-AE17-4C4A8A4991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960F25-DC46-404C-BC47-C0D7E843B802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ADF83731-BE34-4A5A-9DBD-9281A3BCCA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2EFF8578-087B-4896-ACE6-5EE1E618A9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DD79E9B7-2768-40D8-94DD-76FE3A46C1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B08513-D489-4871-A6E5-6EA58126E937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5468A2A1-30C5-4725-B8C8-070AB1D016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E5822946-1583-468E-84A5-7A11A2BD23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no front or back hooks for </a:t>
            </a:r>
            <a:r>
              <a:rPr lang="en-US" altLang="en-US" b="1" i="1" u="sng" dirty="0">
                <a:latin typeface="Arial" panose="020B0604020202020204" pitchFamily="34" charset="0"/>
              </a:rPr>
              <a:t>ROOSING</a:t>
            </a:r>
            <a:r>
              <a:rPr lang="en-US" altLang="en-US" dirty="0">
                <a:latin typeface="Arial" panose="020B0604020202020204" pitchFamily="34" charset="0"/>
              </a:rPr>
              <a:t>, but with another tile you can  make </a:t>
            </a:r>
            <a:r>
              <a:rPr lang="en-US" altLang="en-US" b="1" i="1" u="sng" dirty="0">
                <a:latin typeface="Arial" panose="020B0604020202020204" pitchFamily="34" charset="0"/>
              </a:rPr>
              <a:t>MOORINGS</a:t>
            </a:r>
            <a:r>
              <a:rPr lang="en-US" altLang="en-US" dirty="0">
                <a:latin typeface="Arial" panose="020B0604020202020204" pitchFamily="34" charset="0"/>
              </a:rPr>
              <a:t>, </a:t>
            </a:r>
            <a:r>
              <a:rPr lang="en-US" altLang="en-US" b="1" i="1" u="sng" dirty="0">
                <a:latin typeface="Arial" panose="020B0604020202020204" pitchFamily="34" charset="0"/>
              </a:rPr>
              <a:t>ROOFINGS</a:t>
            </a:r>
            <a:r>
              <a:rPr lang="en-US" altLang="en-US" dirty="0">
                <a:latin typeface="Arial" panose="020B0604020202020204" pitchFamily="34" charset="0"/>
              </a:rPr>
              <a:t>, </a:t>
            </a:r>
            <a:r>
              <a:rPr lang="en-US" altLang="en-US" b="1" i="1" u="sng" dirty="0">
                <a:latin typeface="Arial" panose="020B0604020202020204" pitchFamily="34" charset="0"/>
              </a:rPr>
              <a:t>ROOSTING</a:t>
            </a:r>
            <a:r>
              <a:rPr lang="en-US" altLang="en-US" dirty="0">
                <a:latin typeface="Arial" panose="020B0604020202020204" pitchFamily="34" charset="0"/>
              </a:rPr>
              <a:t>, and </a:t>
            </a:r>
            <a:r>
              <a:rPr lang="en-US" altLang="en-US" b="1" i="1" u="sng" dirty="0">
                <a:latin typeface="Arial" panose="020B0604020202020204" pitchFamily="34" charset="0"/>
              </a:rPr>
              <a:t>SPOORING</a:t>
            </a:r>
          </a:p>
          <a:p>
            <a:pPr eaLnBrk="1" hangingPunct="1"/>
            <a:r>
              <a:rPr lang="en-US" altLang="en-US" b="1" i="0" u="none" dirty="0">
                <a:latin typeface="Arial" panose="020B0604020202020204" pitchFamily="34" charset="0"/>
              </a:rPr>
              <a:t>Shift + </a:t>
            </a:r>
            <a:r>
              <a:rPr lang="en-US" altLang="en-US" b="1" i="0" u="sng" dirty="0">
                <a:latin typeface="Arial" panose="020B0604020202020204" pitchFamily="34" charset="0"/>
              </a:rPr>
              <a:t>F5</a:t>
            </a:r>
            <a:r>
              <a:rPr lang="en-US" altLang="en-US" b="1" i="0" u="none" dirty="0">
                <a:latin typeface="Arial" panose="020B0604020202020204" pitchFamily="34" charset="0"/>
              </a:rPr>
              <a:t> </a:t>
            </a:r>
            <a:r>
              <a:rPr lang="en-US" altLang="en-US" b="0" i="0" u="none" dirty="0">
                <a:latin typeface="Arial" panose="020B0604020202020204" pitchFamily="34" charset="0"/>
              </a:rPr>
              <a:t>to return to full screen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3E5BC089-CE2F-478A-9BA8-D6347E0DD9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D130B0-7C56-4BC7-B0B8-92DEF541526A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C300B23A-4E6D-4A4C-8BC6-25900E0429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3F65A44A-2D25-4971-95B0-76AA685D30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8FC5CD7B-1B0C-4CA5-9ECA-8BA36D5C21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FFA483-AC39-44FC-A79B-7A00C239FF77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71B584D1-9EB1-4A3C-8F9D-372557E7C7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80CD2710-50C2-458D-8D59-E6E395EDD2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en-US" altLang="en-US" dirty="0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A05914C7-675A-464A-9258-1F9709880B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86BCE9-EE03-4DE0-8EDE-2ABBDAE08FB5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8623018F-9F71-4740-B4F5-169477FB4C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99825CD7-C816-45C2-AAEC-163B814997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78A1E549-2EEA-44DC-A6A3-7492225C40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D7F9D6-5566-4E50-A6A8-CE7872B76ECB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9B306A36-E14E-48FC-804A-D1064BBA6E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A0A5CD07-3B84-4F0F-8927-1F169D28BA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FC223E63-83B4-401F-8766-0245560556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1856FB-089A-4F02-B455-CEF7B919DC3E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32D38F36-4F95-4A68-8F28-CD42223FDA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C45C35A2-2422-4D47-BD9C-49F8F03042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34DE610-8558-40D6-9C07-E9BE3AE9F2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247BA1-E0F4-4F93-A3BD-E95E593CCAAD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DD92E118-79D3-49BA-83F7-406C9037F3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704B0FD2-85A9-4FB8-B9D8-53D79AD159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AD3E6FD4-21B7-497D-BB6F-ED7829E1E7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CF27DE-E9B5-44CB-A57B-95E512FD9C0E}" type="slidenum">
              <a:rPr lang="en-US" altLang="en-US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EAEA428D-DBC4-453C-8B56-748D460708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89D6E1BC-F8A9-43C4-8904-9D6A2832C4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4C1EE581-5A4D-49DD-BB04-9E3739E81C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6590BE-5EB5-40D8-8B3A-5A49F33C0578}" type="slidenum">
              <a:rPr lang="en-US" altLang="en-US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A3600ABB-0C15-40D0-9940-9BC4E880A9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33BFE7B8-4C1D-44BD-A4D1-E1858493D8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41AC40AB-ACAB-4FE7-AC87-9A1A2639C4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F5F82E-73B4-4336-9D9C-590BCC88FBCE}" type="slidenum">
              <a:rPr lang="en-US" altLang="en-US"/>
              <a:pPr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5A40E615-D398-452A-9E15-D0E05545B3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4AA9BA99-D36D-429E-9A23-568BE8D18A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66448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A49E6749-7D97-4714-87D0-C3D486399E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F84AAB-3FE0-4FCF-B57B-D0A167B77D8E}" type="slidenum">
              <a:rPr lang="en-US" altLang="en-US"/>
              <a:pPr>
                <a:spcBef>
                  <a:spcPct val="0"/>
                </a:spcBef>
              </a:pPr>
              <a:t>43</a:t>
            </a:fld>
            <a:endParaRPr lang="en-US" altLang="en-US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9917FAE0-C29C-4EE8-8D88-19DCE25DFB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59A1AE33-9181-4E24-B099-9168B9834C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DCFF8275-7168-41D5-9A68-52C580A423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3F4F08-1D1F-4F6C-AFE5-5C9CB06E8DE0}" type="slidenum">
              <a:rPr lang="en-US" altLang="en-US"/>
              <a:pPr>
                <a:spcBef>
                  <a:spcPct val="0"/>
                </a:spcBef>
              </a:pPr>
              <a:t>44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E6EF5D42-5EE2-40E3-B90B-6A61B0F146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0ED91AFE-0E9F-4311-AD92-0E60BE38DF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+mj-lt"/>
              </a:rPr>
              <a:t>gringos* not good in NWL23 but GRINGO/S good in WGPO’s WOW24!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latin typeface="Arial" panose="020B0604020202020204" pitchFamily="34" charset="0"/>
              </a:rPr>
              <a:t>GROINS</a:t>
            </a:r>
            <a:r>
              <a:rPr lang="en-US" altLang="en-US" dirty="0">
                <a:latin typeface="Arial" panose="020B0604020202020204" pitchFamily="34" charset="0"/>
              </a:rPr>
              <a:t>: “</a:t>
            </a:r>
            <a:r>
              <a:rPr lang="en-US" altLang="en-US" b="0" u="none" dirty="0">
                <a:latin typeface="Arial" panose="020B0604020202020204" pitchFamily="34" charset="0"/>
              </a:rPr>
              <a:t>THIS CHAP’S WAS THE BEST YOU’VE SEEN”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709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A49E6749-7D97-4714-87D0-C3D486399E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F84AAB-3FE0-4FCF-B57B-D0A167B77D8E}" type="slidenum">
              <a:rPr lang="en-US" altLang="en-US"/>
              <a:pPr>
                <a:spcBef>
                  <a:spcPct val="0"/>
                </a:spcBef>
              </a:pPr>
              <a:t>45</a:t>
            </a:fld>
            <a:endParaRPr lang="en-US" altLang="en-US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9917FAE0-C29C-4EE8-8D88-19DCE25DFB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59A1AE33-9181-4E24-B099-9168B9834C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983823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DCFF8275-7168-41D5-9A68-52C580A423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3F4F08-1D1F-4F6C-AFE5-5C9CB06E8DE0}" type="slidenum">
              <a:rPr lang="en-US" altLang="en-US"/>
              <a:pPr>
                <a:spcBef>
                  <a:spcPct val="0"/>
                </a:spcBef>
              </a:pPr>
              <a:t>46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E6EF5D42-5EE2-40E3-B90B-6A61B0F146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0ED91AFE-0E9F-4311-AD92-0E60BE38DF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+mj-lt"/>
              </a:rPr>
              <a:t>gringos* not good in NWL23 but GRINGO/S good in WGPO’s WOW24!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latin typeface="Arial" panose="020B0604020202020204" pitchFamily="34" charset="0"/>
              </a:rPr>
              <a:t>GROINS</a:t>
            </a:r>
            <a:r>
              <a:rPr lang="en-US" altLang="en-US" dirty="0">
                <a:latin typeface="Arial" panose="020B0604020202020204" pitchFamily="34" charset="0"/>
              </a:rPr>
              <a:t>: “</a:t>
            </a:r>
            <a:r>
              <a:rPr lang="en-US" altLang="en-US" b="0" u="none" dirty="0">
                <a:latin typeface="Arial" panose="020B0604020202020204" pitchFamily="34" charset="0"/>
              </a:rPr>
              <a:t>THIS CHAP’S WAS THE BEST YOU’VE SEEN”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7128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A05914C7-675A-464A-9258-1F9709880B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86BCE9-EE03-4DE0-8EDE-2ABBDAE08FB5}" type="slidenum">
              <a:rPr lang="en-US" altLang="en-US"/>
              <a:pPr>
                <a:spcBef>
                  <a:spcPct val="0"/>
                </a:spcBef>
              </a:pPr>
              <a:t>47</a:t>
            </a:fld>
            <a:endParaRPr lang="en-US" altLang="en-US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8623018F-9F71-4740-B4F5-169477FB4C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99825CD7-C816-45C2-AAEC-163B814997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33279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78A1E549-2EEA-44DC-A6A3-7492225C40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D7F9D6-5566-4E50-A6A8-CE7872B76ECB}" type="slidenum">
              <a:rPr lang="en-US" altLang="en-US"/>
              <a:pPr>
                <a:spcBef>
                  <a:spcPct val="0"/>
                </a:spcBef>
              </a:pPr>
              <a:t>48</a:t>
            </a:fld>
            <a:endParaRPr lang="en-US" altLang="en-US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9B306A36-E14E-48FC-804A-D1064BBA6E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A0A5CD07-3B84-4F0F-8927-1F169D28BA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67518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5D72EFA1-298F-4305-8C27-BEB31CB657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B455B7-32A6-4ECA-BCFA-D4C84C3F0F99}" type="slidenum">
              <a:rPr lang="en-US" altLang="en-US"/>
              <a:pPr>
                <a:spcBef>
                  <a:spcPct val="0"/>
                </a:spcBef>
              </a:pPr>
              <a:t>49</a:t>
            </a:fld>
            <a:endParaRPr lang="en-US" altLang="en-US"/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577CB5FD-D31D-4238-AD75-C0B172BD33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66FF0377-0C4B-48D9-8956-23C56CF820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13811C0C-DFD7-4828-9779-3ED2250184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28DE73-0A13-478A-A7EC-D66FA99DC664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C6F8E73-1DAE-4619-A25B-8BDC00710B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187DB2C7-6E63-4890-9743-7B200544E8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0DB83-E448-D1AF-0C88-43AEFCFD2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C02FA32-AE14-373F-5C34-303B220217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823B7DB9-141C-BB27-07EE-1F23BF859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78C74FAB-B268-17F1-4C89-20035C80D2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1E90139D-56E8-49B9-B918-E500F970C8FE}" type="slidenum">
              <a:rPr lang="en-US" altLang="en-US">
                <a:latin typeface="Arial" panose="020B0604020202020204" pitchFamily="34" charset="0"/>
              </a:rPr>
              <a:pPr/>
              <a:t>50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3108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5D72EFA1-298F-4305-8C27-BEB31CB657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B455B7-32A6-4ECA-BCFA-D4C84C3F0F99}" type="slidenum">
              <a:rPr lang="en-US" altLang="en-US"/>
              <a:pPr>
                <a:spcBef>
                  <a:spcPct val="0"/>
                </a:spcBef>
              </a:pPr>
              <a:t>51</a:t>
            </a:fld>
            <a:endParaRPr lang="en-US" altLang="en-US"/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577CB5FD-D31D-4238-AD75-C0B172BD33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66FF0377-0C4B-48D9-8956-23C56CF820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0758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3F5A7B0B-653D-4B28-9EBF-0801038AC6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E5F33B-3593-420A-A42E-A5BBD2E4375F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B791C0AB-57E5-483B-8FB8-49368F811F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49BD3187-9626-4BB8-898B-0AE2CF8D60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43A4E48D-2CA4-4B19-A05B-6C12FE443B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DF1595-057D-4044-A97A-54530E5E456D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5F6A27E2-0895-44FB-B146-FFE3B10C05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9FE79BA9-4DE5-45DF-B5A9-0995818048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DCFF8275-7168-41D5-9A68-52C580A423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3F4F08-1D1F-4F6C-AFE5-5C9CB06E8DE0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E6EF5D42-5EE2-40E3-B90B-6A61B0F146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0ED91AFE-0E9F-4311-AD92-0E60BE38DF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The “slur” gringos* no longer good in NWL23 after the NWL2020 expurgation, but GRINGO/S is good in WGPO’s WOW24 word list!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latin typeface="Arial" panose="020B0604020202020204" pitchFamily="34" charset="0"/>
              </a:rPr>
              <a:t>GROINS</a:t>
            </a:r>
            <a:r>
              <a:rPr lang="en-US" altLang="en-US" dirty="0">
                <a:latin typeface="Arial" panose="020B0604020202020204" pitchFamily="34" charset="0"/>
              </a:rPr>
              <a:t>: “</a:t>
            </a:r>
            <a:r>
              <a:rPr lang="en-US" altLang="en-US" b="0" u="none" dirty="0">
                <a:latin typeface="Arial" panose="020B0604020202020204" pitchFamily="34" charset="0"/>
              </a:rPr>
              <a:t>THIS CHAP’S WAS THE BEST YOU’VE SEEN”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1EA716C9-DA61-449F-9111-3FD06D369D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07431D-FD7F-4513-BBB7-43F8150A2956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AAB607E7-EDC8-4A38-8820-166C00AB1B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EC45A86F-6B40-4643-B86E-81916DA746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399B83-0651-4920-AF94-297630EF4B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926F78-744E-4C1A-A37A-5838B66D1E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D160F5-44AB-4D24-BCA0-F75CA8F8F7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F77CB0-7590-475A-9737-C040DD29CC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3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FA9EFB-C2CD-4AAE-ABFF-3F9EB41D44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AD3B19-4E77-430B-A3C2-3C3DE545D7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81EC87-BBC1-4716-9F9C-3F06BF5214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0045C7-1165-437F-ADAB-2844E2D2EA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394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BD1F6F-337B-4910-B925-85A88F55E8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D3C63B-7F33-4BD5-A040-7BB816E515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815FEE-0094-4B6B-B3FC-E456C10B6A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7BD95-B3F5-47B6-8628-7C3DCAA185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832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706E5B-C73F-4262-9C53-A2F42A06C4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1E76E3-8461-4B36-89DE-3C643E0668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5FBED7-0C22-4CDF-BB84-282EE0CBDD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C4139E-165C-4684-ABC4-28D2329A76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85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5C15BC-9742-4347-A8D7-D778CACBC9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DD34C0-27D9-4AF2-9023-4573A72682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52A804-ED9A-41D9-A75C-809B278BB6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73AE9-519F-4BAF-AB7A-2E435A6E13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35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08A451-0F46-4976-A4BB-63214D0989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501A92-837E-4188-83C4-5A42BEA5A9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A45291-A828-4D04-8C55-92C66B711D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4603F5-BF9F-4B75-9955-AAC6D73B95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22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77A8F3-C21F-4CAD-B801-F71514AA91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891427-DA4B-4808-96D6-7E02923557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E93456-2303-48AA-86F5-94479BA73A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84E069-7C59-4DEF-BF6E-32901F3950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608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C01AF1B-B13A-45F8-9FC1-45895D797C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2A8280A-6CC8-4D55-AD4C-63F523B90B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CD5EA78-0F06-4960-8CFC-280688019B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738F53-A650-4CD5-A894-CC05B00A1D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00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05EA121-29AB-416D-92A0-23AF95B682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641A913-A37D-477E-9A7F-2FCEF06101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7178366-E6EF-47C0-B9DE-3F4C849D18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E63CB1-BA15-428F-841E-C669331810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634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98C4EE-DD04-4587-B9BE-D5A956F7CE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69ADF0A-AD4C-470C-859F-2F7826C622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F8F8FD7-8B75-4E41-A7B5-C027D2EE3C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FE3DA-EA1B-4CE9-93EB-CD9D4F78E8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60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4F7570-DFC2-4875-B3E4-7416596FEF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E63A27-0185-403F-BF61-B818F0B62A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0E8048-DFBB-4929-B408-E8F837E81A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3B5B6-87EE-4502-8AC4-BB4D84749A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00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10E699-69CA-45FC-8455-602947AA1E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1ABD7B-1CE6-4C00-92D5-474AE8A4A3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0DEC73-813B-4BE7-B033-531E695EF1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6DEFD3-B7E8-48EC-A69E-880E82E7A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27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CB6FC82-6B54-4220-9485-CA0F462C72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C41C441-791C-4AC9-B9E1-FE37FB9476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DADAF3E-0AF2-4238-9E01-26A772C7280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F8FAF3C-AC97-4F76-97C4-709B5449C1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8881E88-F790-4C9D-9FA6-3B7D514A369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B608486A-A7E2-42C3-AD34-74E0FBD7D80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www.beazley.ox.ac.uk/CGPrograms/Dict/image/Lyre.jpg" TargetMode="Externa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png"/><Relationship Id="rId7" Type="http://schemas.microsoft.com/office/2007/relationships/hdphoto" Target="../media/hdphoto5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/Users/Bill/Desktop/My%20Sounds/goal.wav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28.jpeg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www.nal.usda.gov/curtis/images/922.jpg&amp;imgrefurl=http://www.nal.usda.gov/curtis/922jpg.shtml&amp;h=866&amp;w=509&amp;prev=/images%3Fq%3Deryngo%26svnum%3D10%26hl%3Den%26lr%3D%26ie%3DUTF-8%26oe%3DUTF-8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mewhere-in-time.net/LemoyneDIberville/65page1.htm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/Users/Bill/Desktop/My%20Sounds/tile%20bag%20shuffle.wav" TargetMode="Externa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/Users/Bill/Documents/My%20Documents/My%20Sounds/My%20Sounds/SNORING.wav" TargetMode="External"/><Relationship Id="rId6" Type="http://schemas.openxmlformats.org/officeDocument/2006/relationships/image" Target="../media/image40.jpeg"/><Relationship Id="rId5" Type="http://schemas.openxmlformats.org/officeDocument/2006/relationships/image" Target="../media/image11.png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williamrsnoddy@gmail.com" TargetMode="Externa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/Users/Bill/Documents/My%20Documents/My%20Sounds/My%20Sounds/jeopardy%20theme.wav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0E6F6C5-F9EF-4343-8BC2-7847E79FBB8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GINORS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C4F9C9A3-03AE-4282-AE40-0853A5571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403592-9E67-4271-89C0-F4DA787D62F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89755BB5-8716-4FDA-B568-3FC312889E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GINORST</a:t>
            </a:r>
          </a:p>
        </p:txBody>
      </p:sp>
      <p:sp>
        <p:nvSpPr>
          <p:cNvPr id="17412" name="Rectangle 6">
            <a:extLst>
              <a:ext uri="{FF2B5EF4-FFF2-40B4-BE49-F238E27FC236}">
                <a16:creationId xmlns:a16="http://schemas.microsoft.com/office/drawing/2014/main" id="{2057C04E-451C-4CE9-B9F5-AFA81C71A1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066800"/>
            <a:ext cx="8229600" cy="4525963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5400">
                <a:latin typeface="Scramble" panose="020B0603050302020204" pitchFamily="34" charset="0"/>
              </a:rPr>
              <a:t>SORTING</a:t>
            </a:r>
          </a:p>
          <a:p>
            <a:pPr eaLnBrk="1" hangingPunct="1">
              <a:buFontTx/>
              <a:buNone/>
            </a:pPr>
            <a:r>
              <a:rPr lang="en-US" altLang="en-US" sz="5400">
                <a:latin typeface="Scramble" panose="020B0603050302020204" pitchFamily="34" charset="0"/>
              </a:rPr>
              <a:t>STORING</a:t>
            </a:r>
          </a:p>
          <a:p>
            <a:pPr eaLnBrk="1" hangingPunct="1">
              <a:buFontTx/>
              <a:buNone/>
            </a:pPr>
            <a:r>
              <a:rPr lang="en-US" altLang="en-US" sz="5400">
                <a:latin typeface="Scramble" panose="020B0603050302020204" pitchFamily="34" charset="0"/>
              </a:rPr>
              <a:t>TRIGONS</a:t>
            </a:r>
          </a:p>
        </p:txBody>
      </p:sp>
      <p:sp>
        <p:nvSpPr>
          <p:cNvPr id="17413" name="Text Box 7">
            <a:extLst>
              <a:ext uri="{FF2B5EF4-FFF2-40B4-BE49-F238E27FC236}">
                <a16:creationId xmlns:a16="http://schemas.microsoft.com/office/drawing/2014/main" id="{AC1D7A88-7B5D-4774-A4D1-6BD5C2A98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57900"/>
            <a:ext cx="8229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TRIGONS</a:t>
            </a:r>
            <a:r>
              <a:rPr lang="en-US" altLang="en-US" sz="2000"/>
              <a:t>: </a:t>
            </a:r>
            <a:r>
              <a:rPr lang="en-US" altLang="en-US" sz="2400"/>
              <a:t>ANCIENT ROMAN OR GREEK STRINGED INSTRUMENTS, TRIANGULAR LYRES OR HARPS.</a:t>
            </a:r>
          </a:p>
        </p:txBody>
      </p:sp>
      <p:pic>
        <p:nvPicPr>
          <p:cNvPr id="17414" name="Picture 8" descr="great-england">
            <a:extLst>
              <a:ext uri="{FF2B5EF4-FFF2-40B4-BE49-F238E27FC236}">
                <a16:creationId xmlns:a16="http://schemas.microsoft.com/office/drawing/2014/main" id="{1FB6D8B7-0C54-47BA-9C17-7669C619C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4114800"/>
            <a:ext cx="1447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Cycladic_lyre">
            <a:extLst>
              <a:ext uri="{FF2B5EF4-FFF2-40B4-BE49-F238E27FC236}">
                <a16:creationId xmlns:a16="http://schemas.microsoft.com/office/drawing/2014/main" id="{AD049CB8-9EA2-4217-9B6C-C3188DFD9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11636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 descr="Calymna coin &lt;I&gt;Rev&lt;/I&gt;. c. 520 BC. London, British Museum">
            <a:hlinkClick r:id="rId5"/>
            <a:extLst>
              <a:ext uri="{FF2B5EF4-FFF2-40B4-BE49-F238E27FC236}">
                <a16:creationId xmlns:a16="http://schemas.microsoft.com/office/drawing/2014/main" id="{CB642B03-953B-42E9-82C5-6C4195279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4114800"/>
            <a:ext cx="16764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 Box 11">
            <a:extLst>
              <a:ext uri="{FF2B5EF4-FFF2-40B4-BE49-F238E27FC236}">
                <a16:creationId xmlns:a16="http://schemas.microsoft.com/office/drawing/2014/main" id="{4D144CE2-A13C-430B-AD48-E31CEDD12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0088" y="1641475"/>
            <a:ext cx="3657600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en-US"/>
              <a:t>THE CURATOR’S JOB: </a:t>
            </a:r>
            <a:r>
              <a:rPr lang="en-US" altLang="en-US" b="1" i="1" u="sng"/>
              <a:t>SORTING</a:t>
            </a:r>
            <a:r>
              <a:rPr lang="en-US" altLang="en-US"/>
              <a:t> AND </a:t>
            </a:r>
            <a:r>
              <a:rPr lang="en-US" altLang="en-US" b="1" i="1" u="sng"/>
              <a:t>STORING</a:t>
            </a:r>
            <a:r>
              <a:rPr lang="en-US" altLang="en-US"/>
              <a:t> THE </a:t>
            </a:r>
            <a:r>
              <a:rPr lang="en-US" altLang="en-US" b="1" i="1" u="sng"/>
              <a:t>TRIGONS</a:t>
            </a:r>
            <a:r>
              <a:rPr lang="en-US" altLang="en-US"/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/>
          </a:p>
        </p:txBody>
      </p:sp>
      <p:sp>
        <p:nvSpPr>
          <p:cNvPr id="9226" name="Text Box 12">
            <a:extLst>
              <a:ext uri="{FF2B5EF4-FFF2-40B4-BE49-F238E27FC236}">
                <a16:creationId xmlns:a16="http://schemas.microsoft.com/office/drawing/2014/main" id="{20F68C3F-226C-49F4-A42B-D797739D3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300" y="5222875"/>
            <a:ext cx="2362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srgbClr val="572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INTROS + G</a:t>
            </a:r>
            <a:r>
              <a:rPr lang="en-US" dirty="0">
                <a:solidFill>
                  <a:srgbClr val="572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solidFill>
                  <a:srgbClr val="572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GROINS + T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60ADDB-53DF-4754-B39D-25F2FC6BD2EC}"/>
              </a:ext>
            </a:extLst>
          </p:cNvPr>
          <p:cNvSpPr txBox="1"/>
          <p:nvPr/>
        </p:nvSpPr>
        <p:spPr>
          <a:xfrm>
            <a:off x="5389563" y="1227138"/>
            <a:ext cx="685800" cy="677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800" b="1" dirty="0">
                <a:latin typeface="+mj-lt"/>
              </a:rPr>
              <a:t>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687DDE-1EE2-476F-A86E-035A03B21DB1}"/>
              </a:ext>
            </a:extLst>
          </p:cNvPr>
          <p:cNvSpPr txBox="1"/>
          <p:nvPr/>
        </p:nvSpPr>
        <p:spPr>
          <a:xfrm>
            <a:off x="5241925" y="2967038"/>
            <a:ext cx="685800" cy="676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800" b="1" dirty="0">
                <a:latin typeface="+mj-lt"/>
              </a:rPr>
              <a:t>_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013898-6033-44E2-A713-59405316AFA3}"/>
              </a:ext>
            </a:extLst>
          </p:cNvPr>
          <p:cNvSpPr txBox="1"/>
          <p:nvPr/>
        </p:nvSpPr>
        <p:spPr>
          <a:xfrm>
            <a:off x="5948363" y="3894138"/>
            <a:ext cx="2946400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ADD AN “S” TO GET A NEW “8” FROM </a:t>
            </a:r>
            <a:r>
              <a:rPr lang="en-US" b="1" dirty="0">
                <a:latin typeface="+mj-lt"/>
              </a:rPr>
              <a:t>OWL3</a:t>
            </a:r>
            <a:r>
              <a:rPr lang="en-US" dirty="0">
                <a:latin typeface="+mj-lt"/>
              </a:rPr>
              <a:t> AND ITS ANAGRAM: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A42973-4407-4895-BF2F-95F429BFA6EC}"/>
              </a:ext>
            </a:extLst>
          </p:cNvPr>
          <p:cNvSpPr txBox="1"/>
          <p:nvPr/>
        </p:nvSpPr>
        <p:spPr>
          <a:xfrm>
            <a:off x="5594350" y="4668838"/>
            <a:ext cx="314801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j-lt"/>
              </a:rPr>
              <a:t>SORTINGS </a:t>
            </a:r>
            <a:r>
              <a:rPr lang="en-US" sz="2400" b="1" dirty="0">
                <a:latin typeface="+mj-lt"/>
              </a:rPr>
              <a:t>[                 ]  </a:t>
            </a:r>
            <a:endParaRPr lang="en-US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25B1CD-762A-460F-B0D1-9CCB916531A8}"/>
              </a:ext>
            </a:extLst>
          </p:cNvPr>
          <p:cNvSpPr txBox="1"/>
          <p:nvPr/>
        </p:nvSpPr>
        <p:spPr>
          <a:xfrm>
            <a:off x="7069138" y="4675188"/>
            <a:ext cx="1573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j-lt"/>
              </a:rPr>
              <a:t>RINGTOSS</a:t>
            </a:r>
            <a:r>
              <a:rPr lang="en-US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>
                <a:latin typeface="+mj-lt"/>
              </a:rPr>
              <a:t>  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262E8BB0-1C72-44F0-94BF-F4B3DE12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D8BD11-4CBB-4D8C-A21E-CFB9B70E7DE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0CC0CDA5-D90E-4E31-88C2-D6C6421AD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GROINS</a:t>
            </a:r>
            <a:b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H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C5520CD8-C3FC-4C42-84A1-74814BCECA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GHINORS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3522BC-F035-4C99-A6C3-1B81A1ADB150}"/>
              </a:ext>
            </a:extLst>
          </p:cNvPr>
          <p:cNvSpPr txBox="1"/>
          <p:nvPr/>
        </p:nvSpPr>
        <p:spPr>
          <a:xfrm>
            <a:off x="3581400" y="5791200"/>
            <a:ext cx="3886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THERE ARE </a:t>
            </a:r>
            <a:r>
              <a:rPr lang="en-US" b="1" dirty="0">
                <a:latin typeface="+mj-lt"/>
              </a:rPr>
              <a:t>TWO</a:t>
            </a:r>
            <a:r>
              <a:rPr lang="en-US" dirty="0">
                <a:latin typeface="+mj-lt"/>
              </a:rPr>
              <a:t>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>
            <a:extLst>
              <a:ext uri="{FF2B5EF4-FFF2-40B4-BE49-F238E27FC236}">
                <a16:creationId xmlns:a16="http://schemas.microsoft.com/office/drawing/2014/main" id="{DADE8392-3588-4611-A6E1-ADCDE33AF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D94C35-DBC3-45B6-B61C-D5EA06A1A60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0FDFC739-F547-4C06-BF84-C1A23AA214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GHINORS</a:t>
            </a:r>
          </a:p>
        </p:txBody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1FD57354-2506-4730-A638-9929AA23AE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0" y="1143000"/>
            <a:ext cx="7467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6600" dirty="0">
                <a:latin typeface="Scramble" panose="020B0603050302020204" pitchFamily="34" charset="0"/>
              </a:rPr>
              <a:t>HORSING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6600" dirty="0">
              <a:latin typeface="Scramble" panose="020B06030503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6600" dirty="0">
                <a:latin typeface="Scramble" panose="020B0603050302020204" pitchFamily="34" charset="0"/>
              </a:rPr>
              <a:t>SHORING</a:t>
            </a:r>
          </a:p>
        </p:txBody>
      </p:sp>
      <p:sp>
        <p:nvSpPr>
          <p:cNvPr id="72709" name="Text Box 4">
            <a:extLst>
              <a:ext uri="{FF2B5EF4-FFF2-40B4-BE49-F238E27FC236}">
                <a16:creationId xmlns:a16="http://schemas.microsoft.com/office/drawing/2014/main" id="{628BCB47-C8A2-4258-A17A-36C143DFE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094368"/>
            <a:ext cx="822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/>
              <a:t>SHORING</a:t>
            </a:r>
            <a:r>
              <a:rPr lang="en-US" altLang="en-US" sz="2400" dirty="0"/>
              <a:t>: n. A SYSTEM OF SUPPORTING TIMBERS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43CEF-8911-4DB6-83AD-BEC1A8924C1D}"/>
              </a:ext>
            </a:extLst>
          </p:cNvPr>
          <p:cNvSpPr txBox="1"/>
          <p:nvPr/>
        </p:nvSpPr>
        <p:spPr>
          <a:xfrm>
            <a:off x="1393934" y="5253037"/>
            <a:ext cx="1600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+mj-lt"/>
              </a:rPr>
              <a:t>HOOK/S?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51B03C-84DD-47D7-8DBE-0E46459890FF}"/>
              </a:ext>
            </a:extLst>
          </p:cNvPr>
          <p:cNvSpPr txBox="1"/>
          <p:nvPr/>
        </p:nvSpPr>
        <p:spPr>
          <a:xfrm>
            <a:off x="7848600" y="3124200"/>
            <a:ext cx="9144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atin typeface="+mj-lt"/>
              </a:rPr>
              <a:t>S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95CF13FA-D31F-42E3-B9ED-BBA310257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092973"/>
            <a:ext cx="6781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/>
              <a:t>HORSING</a:t>
            </a:r>
            <a:r>
              <a:rPr lang="en-US" altLang="en-US" sz="2400" dirty="0"/>
              <a:t>: v. TO PROVIDE WITH A HORSE (HORSE, HORSED, HORSES, HORSING)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102FBE-FB47-4DDF-9630-762D547678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7634" y="4625884"/>
            <a:ext cx="549166" cy="22576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5D7797-4FC8-66C9-9381-FF7DFC0C42CB}"/>
              </a:ext>
            </a:extLst>
          </p:cNvPr>
          <p:cNvSpPr txBox="1"/>
          <p:nvPr/>
        </p:nvSpPr>
        <p:spPr>
          <a:xfrm>
            <a:off x="6271433" y="4731242"/>
            <a:ext cx="21335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+mj-lt"/>
              </a:rPr>
              <a:t>Also verb:</a:t>
            </a:r>
          </a:p>
          <a:p>
            <a:pPr eaLnBrk="1" hangingPunct="1">
              <a:defRPr/>
            </a:pPr>
            <a:r>
              <a:rPr lang="en-US" sz="2400" dirty="0">
                <a:latin typeface="+mj-lt"/>
              </a:rPr>
              <a:t>SHORE SHORES SHORED</a:t>
            </a:r>
          </a:p>
          <a:p>
            <a:pPr eaLnBrk="1" hangingPunct="1">
              <a:defRPr/>
            </a:pPr>
            <a:r>
              <a:rPr lang="en-US" sz="2400" dirty="0">
                <a:latin typeface="+mj-lt"/>
              </a:rPr>
              <a:t>SHORING</a:t>
            </a:r>
          </a:p>
        </p:txBody>
      </p:sp>
    </p:spTree>
    <p:extLst>
      <p:ext uri="{BB962C8B-B14F-4D97-AF65-F5344CB8AC3E}">
        <p14:creationId xmlns:p14="http://schemas.microsoft.com/office/powerpoint/2010/main" val="98206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5EA7A7-25B1-4C32-97EC-62BEF1E4A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E3DA-EA1B-4CE9-93EB-CD9D4F78E81D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8E324A-7E2E-46FC-8F1E-9C435F6E5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1017796"/>
            <a:ext cx="6248400" cy="41656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DEF9C92-266E-42EF-B3C2-7A37769BA5A6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>
                <a:latin typeface="Scramble" panose="020B0603050302020204" pitchFamily="34" charset="0"/>
              </a:rPr>
              <a:t>GHINORS</a:t>
            </a:r>
            <a:endParaRPr lang="en-US" altLang="en-US" kern="0" dirty="0">
              <a:latin typeface="Scramble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C3DF81-F24B-4B66-A953-D07E25D1CEA3}"/>
              </a:ext>
            </a:extLst>
          </p:cNvPr>
          <p:cNvSpPr txBox="1"/>
          <p:nvPr/>
        </p:nvSpPr>
        <p:spPr>
          <a:xfrm>
            <a:off x="838200" y="5537339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JUST FINE FOR </a:t>
            </a:r>
            <a:r>
              <a:rPr lang="en-US" sz="2000" b="1" i="1" u="sng" dirty="0">
                <a:latin typeface="+mj-lt"/>
              </a:rPr>
              <a:t>HORSING</a:t>
            </a:r>
            <a:r>
              <a:rPr lang="en-US" sz="2000" dirty="0">
                <a:latin typeface="+mj-lt"/>
              </a:rPr>
              <a:t> (WITH OCCASIONAL UNHORSING)      THIS STRUCTURE APPARENTLY HAS ADEQUATE </a:t>
            </a:r>
            <a:r>
              <a:rPr lang="en-US" sz="2000" b="1" i="1" u="sng" dirty="0">
                <a:latin typeface="+mj-lt"/>
              </a:rPr>
              <a:t>SHORING</a:t>
            </a:r>
            <a:r>
              <a:rPr lang="en-US" sz="20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6446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B821274E-4EC7-4576-8DF0-B2B327C66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F64B4B-A695-402D-ACA3-48914B165D1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32938B7E-C356-4513-9BCC-B141397002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GROINS</a:t>
            </a:r>
            <a:b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A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0E8D669C-A038-4FD1-9695-9254038DD4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AGINORS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8F7FF9-56AB-4740-8521-3ED474D4395C}"/>
              </a:ext>
            </a:extLst>
          </p:cNvPr>
          <p:cNvSpPr txBox="1"/>
          <p:nvPr/>
        </p:nvSpPr>
        <p:spPr>
          <a:xfrm>
            <a:off x="3581400" y="5791200"/>
            <a:ext cx="3886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THERE ARE </a:t>
            </a:r>
            <a:r>
              <a:rPr lang="en-US" b="1" dirty="0">
                <a:latin typeface="+mj-lt"/>
              </a:rPr>
              <a:t>THREE</a:t>
            </a:r>
            <a:r>
              <a:rPr lang="en-US" dirty="0">
                <a:latin typeface="+mj-lt"/>
              </a:rPr>
              <a:t>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6">
            <a:extLst>
              <a:ext uri="{FF2B5EF4-FFF2-40B4-BE49-F238E27FC236}">
                <a16:creationId xmlns:a16="http://schemas.microsoft.com/office/drawing/2014/main" id="{33B7D05A-ABED-4AD9-BA4E-4B444D432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464A2B-6629-4A56-BC3F-23A795C23FF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98F78AB6-192E-49FF-81C3-A0DE2BC01A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/>
          <a:lstStyle/>
          <a:p>
            <a:pPr eaLnBrk="1" hangingPunct="1"/>
            <a:r>
              <a:rPr lang="en-US" altLang="en-US" sz="54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AGINORS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CF1EB7A-830B-4416-A4D5-9E202A6212A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83820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000" dirty="0">
                <a:solidFill>
                  <a:srgbClr val="001414"/>
                </a:solidFill>
                <a:latin typeface="Scramble" panose="020B0603050302020204" pitchFamily="34" charset="0"/>
              </a:rPr>
              <a:t>ORIGANS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000" dirty="0">
                <a:solidFill>
                  <a:srgbClr val="001414"/>
                </a:solidFill>
                <a:latin typeface="Scramble" panose="020B0603050302020204" pitchFamily="34" charset="0"/>
              </a:rPr>
              <a:t>SIGNORA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000" dirty="0">
                <a:solidFill>
                  <a:srgbClr val="001414"/>
                </a:solidFill>
                <a:latin typeface="Scramble" panose="020B0603050302020204" pitchFamily="34" charset="0"/>
              </a:rPr>
              <a:t>SOARING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6000" dirty="0">
              <a:solidFill>
                <a:srgbClr val="001414"/>
              </a:solidFill>
              <a:latin typeface="Scramble" panose="020B06030503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6000" dirty="0">
              <a:latin typeface="Scramble" panose="020B0603050302020204" pitchFamily="34" charset="0"/>
            </a:endParaRPr>
          </a:p>
        </p:txBody>
      </p:sp>
      <p:sp>
        <p:nvSpPr>
          <p:cNvPr id="25605" name="Text Box 4">
            <a:extLst>
              <a:ext uri="{FF2B5EF4-FFF2-40B4-BE49-F238E27FC236}">
                <a16:creationId xmlns:a16="http://schemas.microsoft.com/office/drawing/2014/main" id="{D016CA9B-84BA-4708-B640-F537605E5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8956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25606" name="Text Box 5">
            <a:extLst>
              <a:ext uri="{FF2B5EF4-FFF2-40B4-BE49-F238E27FC236}">
                <a16:creationId xmlns:a16="http://schemas.microsoft.com/office/drawing/2014/main" id="{3EE30108-AFCD-47BD-871D-8999BAFFE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466791"/>
            <a:ext cx="2811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u="sng" dirty="0">
                <a:solidFill>
                  <a:srgbClr val="001414"/>
                </a:solidFill>
              </a:rPr>
              <a:t>ORIGANS</a:t>
            </a:r>
            <a:r>
              <a:rPr lang="en-US" altLang="en-US" sz="2000" dirty="0">
                <a:solidFill>
                  <a:srgbClr val="001414"/>
                </a:solidFill>
              </a:rPr>
              <a:t>: pl. of ORIGAN, A FRAGRANT HERB (also MARJORAM/S)</a:t>
            </a:r>
            <a:endParaRPr lang="en-US" altLang="en-US" sz="2400" dirty="0"/>
          </a:p>
        </p:txBody>
      </p:sp>
      <p:sp>
        <p:nvSpPr>
          <p:cNvPr id="25607" name="Rectangle 6">
            <a:extLst>
              <a:ext uri="{FF2B5EF4-FFF2-40B4-BE49-F238E27FC236}">
                <a16:creationId xmlns:a16="http://schemas.microsoft.com/office/drawing/2014/main" id="{4E08A827-831C-4356-9115-AD8EA4100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5580" y="2916644"/>
            <a:ext cx="2819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solidFill>
                  <a:srgbClr val="001414"/>
                </a:solidFill>
              </a:rPr>
              <a:t>SIGNORA</a:t>
            </a:r>
            <a:r>
              <a:rPr lang="en-US" altLang="en-US" sz="2000" dirty="0">
                <a:solidFill>
                  <a:srgbClr val="001414"/>
                </a:solidFill>
              </a:rPr>
              <a:t>: AN ITALIAN TITLE OF COURTESY FOR A MARRIED WOMAN</a:t>
            </a:r>
            <a:endParaRPr lang="en-US" altLang="en-US" sz="1600" dirty="0">
              <a:latin typeface="Tahoma" panose="020B0604030504040204" pitchFamily="34" charset="0"/>
            </a:endParaRPr>
          </a:p>
        </p:txBody>
      </p:sp>
      <p:sp>
        <p:nvSpPr>
          <p:cNvPr id="13320" name="Text Box 7">
            <a:extLst>
              <a:ext uri="{FF2B5EF4-FFF2-40B4-BE49-F238E27FC236}">
                <a16:creationId xmlns:a16="http://schemas.microsoft.com/office/drawing/2014/main" id="{B9DDEBAA-92DF-46E3-8B34-7E9B7E00D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869" y="583823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NORIAS + G     GRAINS + O     GROINS + A</a:t>
            </a:r>
          </a:p>
        </p:txBody>
      </p:sp>
      <p:sp>
        <p:nvSpPr>
          <p:cNvPr id="25609" name="Text Box 8">
            <a:extLst>
              <a:ext uri="{FF2B5EF4-FFF2-40B4-BE49-F238E27FC236}">
                <a16:creationId xmlns:a16="http://schemas.microsoft.com/office/drawing/2014/main" id="{D0E62765-377E-4B38-BA7F-91BFBB753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495800"/>
            <a:ext cx="899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u="sng" dirty="0">
                <a:solidFill>
                  <a:srgbClr val="001414"/>
                </a:solidFill>
                <a:latin typeface="Tahoma" panose="020B0604030504040204" pitchFamily="34" charset="0"/>
              </a:rPr>
              <a:t>SOARING</a:t>
            </a:r>
            <a:r>
              <a:rPr lang="en-US" altLang="en-US" sz="2400" dirty="0">
                <a:solidFill>
                  <a:srgbClr val="001414"/>
                </a:solidFill>
                <a:latin typeface="Tahoma" panose="020B0604030504040204" pitchFamily="34" charset="0"/>
              </a:rPr>
              <a:t>: THE SPORT OF FLYING IN A POWERLESS AIRCRAFT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3482FD-B465-4EA3-9DD3-5380397ED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2423" y="2486032"/>
            <a:ext cx="1828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+mj-lt"/>
              </a:rPr>
              <a:t>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5DE94E-C7CA-4961-B37C-E3D17A8BC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929" y="3494336"/>
            <a:ext cx="1828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+mj-lt"/>
              </a:rPr>
              <a:t>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7E21E2-22CC-4CB2-9C20-BEEC7F21F097}"/>
              </a:ext>
            </a:extLst>
          </p:cNvPr>
          <p:cNvSpPr txBox="1"/>
          <p:nvPr/>
        </p:nvSpPr>
        <p:spPr>
          <a:xfrm>
            <a:off x="5715000" y="1447800"/>
            <a:ext cx="990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+mj-lt"/>
              </a:rPr>
              <a:t>_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CF5282-823E-4118-8E0F-EE4EC3B0486C}"/>
              </a:ext>
            </a:extLst>
          </p:cNvPr>
          <p:cNvSpPr txBox="1"/>
          <p:nvPr/>
        </p:nvSpPr>
        <p:spPr>
          <a:xfrm>
            <a:off x="5715000" y="2438400"/>
            <a:ext cx="990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+mj-lt"/>
              </a:rPr>
              <a:t>_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5922F3-B271-4BCE-A794-B721FDB42842}"/>
              </a:ext>
            </a:extLst>
          </p:cNvPr>
          <p:cNvSpPr txBox="1"/>
          <p:nvPr/>
        </p:nvSpPr>
        <p:spPr>
          <a:xfrm>
            <a:off x="-76200" y="3392488"/>
            <a:ext cx="990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latin typeface="+mj-lt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B21006">
            <a:extLst>
              <a:ext uri="{FF2B5EF4-FFF2-40B4-BE49-F238E27FC236}">
                <a16:creationId xmlns:a16="http://schemas.microsoft.com/office/drawing/2014/main" id="{8C5D5FAA-10FD-4EF4-BB37-74BB0DFED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74" b="93578" l="9333" r="89333">
                        <a14:foregroundMark x1="46667" y1="93578" x2="46667" y2="93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755" y="1630203"/>
            <a:ext cx="1450756" cy="210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53BA109D-37F2-4296-8698-A99998B32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68DC9A-5328-462B-950E-837FC9BB48E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pic>
        <p:nvPicPr>
          <p:cNvPr id="27651" name="Picture 2" descr="0719_B99">
            <a:extLst>
              <a:ext uri="{FF2B5EF4-FFF2-40B4-BE49-F238E27FC236}">
                <a16:creationId xmlns:a16="http://schemas.microsoft.com/office/drawing/2014/main" id="{D28320C8-1297-4F8C-B547-675E1B2DC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438400" y="1747838"/>
            <a:ext cx="30480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 descr="TB21006">
            <a:extLst>
              <a:ext uri="{FF2B5EF4-FFF2-40B4-BE49-F238E27FC236}">
                <a16:creationId xmlns:a16="http://schemas.microsoft.com/office/drawing/2014/main" id="{37A51E6D-B277-422A-92D7-78DC6C136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33" b="97917" l="8571" r="88571">
                        <a14:foregroundMark x1="51429" y1="14583" x2="37143" y2="93750"/>
                        <a14:foregroundMark x1="37143" y1="93750" x2="37143" y2="97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1789789"/>
            <a:ext cx="304800" cy="42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5">
            <a:extLst>
              <a:ext uri="{FF2B5EF4-FFF2-40B4-BE49-F238E27FC236}">
                <a16:creationId xmlns:a16="http://schemas.microsoft.com/office/drawing/2014/main" id="{5634153D-ACBF-4050-BE91-4AFB190DC502}"/>
              </a:ext>
            </a:extLst>
          </p:cNvPr>
          <p:cNvSpPr>
            <a:spLocks noChangeArrowheads="1"/>
          </p:cNvSpPr>
          <p:nvPr/>
        </p:nvSpPr>
        <p:spPr bwMode="auto">
          <a:xfrm rot="-427501">
            <a:off x="762000" y="2819400"/>
            <a:ext cx="1066800" cy="304800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27655" name="Text Box 6">
            <a:extLst>
              <a:ext uri="{FF2B5EF4-FFF2-40B4-BE49-F238E27FC236}">
                <a16:creationId xmlns:a16="http://schemas.microsoft.com/office/drawing/2014/main" id="{F9C214FE-D141-4060-9BFB-ED76216963A7}"/>
              </a:ext>
            </a:extLst>
          </p:cNvPr>
          <p:cNvSpPr txBox="1">
            <a:spLocks noChangeArrowheads="1"/>
          </p:cNvSpPr>
          <p:nvPr/>
        </p:nvSpPr>
        <p:spPr bwMode="auto">
          <a:xfrm rot="-299410">
            <a:off x="762000" y="27574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chemeClr val="accent5">
                    <a:lumMod val="95000"/>
                  </a:schemeClr>
                </a:solidFill>
                <a:latin typeface="Tahoma" panose="020B0604030504040204" pitchFamily="34" charset="0"/>
              </a:rPr>
              <a:t>ORIGANS</a:t>
            </a:r>
          </a:p>
        </p:txBody>
      </p:sp>
      <p:pic>
        <p:nvPicPr>
          <p:cNvPr id="27656" name="Picture 7" descr="soaring-titelblatt">
            <a:extLst>
              <a:ext uri="{FF2B5EF4-FFF2-40B4-BE49-F238E27FC236}">
                <a16:creationId xmlns:a16="http://schemas.microsoft.com/office/drawing/2014/main" id="{94DA1C4C-B52A-40CB-A312-44DB02391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5150" y="1600200"/>
            <a:ext cx="311785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Text Box 8">
            <a:extLst>
              <a:ext uri="{FF2B5EF4-FFF2-40B4-BE49-F238E27FC236}">
                <a16:creationId xmlns:a16="http://schemas.microsoft.com/office/drawing/2014/main" id="{11A1F594-27E6-4E26-8A42-D61679080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73050"/>
            <a:ext cx="81534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6600" dirty="0">
                <a:latin typeface="Scramble" panose="020B0603050302020204" pitchFamily="34" charset="0"/>
              </a:rPr>
              <a:t>AGINORS</a:t>
            </a:r>
          </a:p>
        </p:txBody>
      </p:sp>
      <p:sp>
        <p:nvSpPr>
          <p:cNvPr id="27658" name="Text Box 9">
            <a:extLst>
              <a:ext uri="{FF2B5EF4-FFF2-40B4-BE49-F238E27FC236}">
                <a16:creationId xmlns:a16="http://schemas.microsoft.com/office/drawing/2014/main" id="{4FB6D463-17B6-488D-902B-D2506DB8C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114800"/>
            <a:ext cx="533400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ahoma" panose="020B0604030504040204" pitchFamily="34" charset="0"/>
              </a:rPr>
              <a:t>THE AROMA OF </a:t>
            </a:r>
            <a:r>
              <a:rPr lang="en-US" altLang="en-US" b="1" i="1" u="sng" dirty="0">
                <a:latin typeface="Tahoma" panose="020B0604030504040204" pitchFamily="34" charset="0"/>
              </a:rPr>
              <a:t>ORIGANS</a:t>
            </a:r>
            <a:r>
              <a:rPr lang="en-US" altLang="en-US" dirty="0">
                <a:latin typeface="Tahoma" panose="020B0604030504040204" pitchFamily="34" charset="0"/>
              </a:rPr>
              <a:t> WAS PREFERRED BY THE </a:t>
            </a:r>
            <a:r>
              <a:rPr lang="en-US" altLang="en-US" b="1" i="1" u="sng" dirty="0">
                <a:latin typeface="Tahoma" panose="020B0604030504040204" pitchFamily="34" charset="0"/>
              </a:rPr>
              <a:t>SIGNORA</a:t>
            </a:r>
            <a:r>
              <a:rPr lang="en-US" altLang="en-US" dirty="0">
                <a:latin typeface="Tahoma" panose="020B0604030504040204" pitchFamily="34" charset="0"/>
              </a:rPr>
              <a:t> WHILE SHE WAS </a:t>
            </a:r>
            <a:r>
              <a:rPr lang="en-US" altLang="en-US" b="1" i="1" u="sng" dirty="0">
                <a:latin typeface="Tahoma" panose="020B0604030504040204" pitchFamily="34" charset="0"/>
              </a:rPr>
              <a:t>SOARING</a:t>
            </a:r>
            <a:r>
              <a:rPr lang="en-US" altLang="en-US" dirty="0">
                <a:latin typeface="Tahoma" panose="020B0604030504040204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B5DF7F9B-9A32-4CFC-B7CC-F819F976E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9E496C-17FF-4AE0-8466-9D739A122FD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429C4BF5-8071-430F-BC07-90E97997AE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GROINS</a:t>
            </a:r>
            <a:b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C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0C09E771-8CBF-4944-95FA-59CAEB3844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CGINORS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3B98CA-FDF0-4668-9B29-A546E6DAC3D3}"/>
              </a:ext>
            </a:extLst>
          </p:cNvPr>
          <p:cNvSpPr txBox="1"/>
          <p:nvPr/>
        </p:nvSpPr>
        <p:spPr>
          <a:xfrm>
            <a:off x="3581400" y="5791200"/>
            <a:ext cx="3886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+mj-lt"/>
              </a:rPr>
              <a:t>ONE</a:t>
            </a:r>
            <a:r>
              <a:rPr lang="en-US" sz="2800" dirty="0">
                <a:latin typeface="+mj-lt"/>
              </a:rPr>
              <a:t> WORD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4F22989F-E77E-4ADA-9898-913B6DA5F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A8A053-52B3-4F85-91E4-1375A77763D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D2184D5A-8828-46CA-9499-23833B56DD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CGINORS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8476F15A-255E-442E-BA30-55124C3149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239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SCORING</a:t>
            </a:r>
          </a:p>
        </p:txBody>
      </p:sp>
      <p:pic>
        <p:nvPicPr>
          <p:cNvPr id="31749" name="Picture 5" descr="13%20-%20Smith%20scoring%20for%20Man%20U">
            <a:extLst>
              <a:ext uri="{FF2B5EF4-FFF2-40B4-BE49-F238E27FC236}">
                <a16:creationId xmlns:a16="http://schemas.microsoft.com/office/drawing/2014/main" id="{6D47E1E8-0D0E-4AA6-AB5D-38F6C4167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0725" y="2565400"/>
            <a:ext cx="5162550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86B73C-9F1C-48D0-877B-8628EEB822B4}"/>
              </a:ext>
            </a:extLst>
          </p:cNvPr>
          <p:cNvSpPr txBox="1"/>
          <p:nvPr/>
        </p:nvSpPr>
        <p:spPr>
          <a:xfrm>
            <a:off x="838200" y="1258888"/>
            <a:ext cx="990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_</a:t>
            </a:r>
          </a:p>
        </p:txBody>
      </p:sp>
      <p:pic>
        <p:nvPicPr>
          <p:cNvPr id="2" name="goal.wav">
            <a:hlinkClick r:id="" action="ppaction://media"/>
            <a:extLst>
              <a:ext uri="{FF2B5EF4-FFF2-40B4-BE49-F238E27FC236}">
                <a16:creationId xmlns:a16="http://schemas.microsoft.com/office/drawing/2014/main" id="{02431685-2499-4AE6-9AB8-FA44763F5003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4563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DB6199-226A-4BA5-98D3-448D77CEB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9729" y="1371600"/>
            <a:ext cx="10442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+mj-lt"/>
              </a:rPr>
              <a:t>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C6FE87-C76E-7CB3-E60F-1324212150D7}"/>
              </a:ext>
            </a:extLst>
          </p:cNvPr>
          <p:cNvSpPr txBox="1"/>
          <p:nvPr/>
        </p:nvSpPr>
        <p:spPr>
          <a:xfrm>
            <a:off x="1857375" y="6488668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SCORING</a:t>
            </a:r>
            <a:r>
              <a:rPr lang="en-US" dirty="0">
                <a:latin typeface="+mn-lt"/>
              </a:rPr>
              <a:t> TAKES AN</a:t>
            </a:r>
            <a:r>
              <a:rPr lang="en-US" b="1" dirty="0">
                <a:latin typeface="+mn-lt"/>
              </a:rPr>
              <a:t> S</a:t>
            </a:r>
            <a:r>
              <a:rPr lang="en-US" dirty="0">
                <a:latin typeface="+mn-lt"/>
              </a:rPr>
              <a:t>, BUT CORING DOES </a:t>
            </a:r>
            <a:r>
              <a:rPr lang="en-US" i="1" dirty="0">
                <a:latin typeface="+mn-lt"/>
              </a:rPr>
              <a:t>NOT</a:t>
            </a:r>
            <a:r>
              <a:rPr lang="en-US" dirty="0"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indefinite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7" grpId="1"/>
      <p:bldP spid="8" grpId="0" autoUpdateAnimBg="0"/>
      <p:bldP spid="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45715E91-D58A-4FE1-B26C-CC015601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2C3998-3E1F-4E54-94F2-DDF5140EF4B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37CE9A09-B34C-4D55-B3FF-B442FD0011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GROINS</a:t>
            </a:r>
            <a:b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P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5E740FD5-6967-4530-B2F1-42C691FD7A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GINOPRS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CCAC56-0AE4-4361-B419-EB014DA6799B}"/>
              </a:ext>
            </a:extLst>
          </p:cNvPr>
          <p:cNvSpPr txBox="1"/>
          <p:nvPr/>
        </p:nvSpPr>
        <p:spPr>
          <a:xfrm>
            <a:off x="3429000" y="5715000"/>
            <a:ext cx="2895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THERE ARE </a:t>
            </a:r>
            <a:r>
              <a:rPr lang="en-US" b="1" dirty="0">
                <a:latin typeface="+mj-lt"/>
              </a:rPr>
              <a:t>THREE</a:t>
            </a:r>
            <a:r>
              <a:rPr lang="en-US" dirty="0">
                <a:latin typeface="+mj-lt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0E6F6C5-F9EF-4343-8BC2-7847E79FBB8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GINORS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A90177-EE70-90EE-5B48-02DB545CF5C0}"/>
              </a:ext>
            </a:extLst>
          </p:cNvPr>
          <p:cNvSpPr txBox="1"/>
          <p:nvPr/>
        </p:nvSpPr>
        <p:spPr>
          <a:xfrm>
            <a:off x="381000" y="3429000"/>
            <a:ext cx="861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</a:rPr>
              <a:t>	IF the above alphagram does NOT show numbered Scrabble tiles, </a:t>
            </a:r>
          </a:p>
          <a:p>
            <a:pPr>
              <a:defRPr/>
            </a:pPr>
            <a:r>
              <a:rPr lang="en-US" sz="1800" dirty="0">
                <a:latin typeface="+mj-lt"/>
              </a:rPr>
              <a:t>then make sure you are viewing your </a:t>
            </a:r>
            <a:r>
              <a:rPr lang="en-US" sz="1800" i="1" dirty="0">
                <a:latin typeface="+mj-lt"/>
              </a:rPr>
              <a:t>downloaded</a:t>
            </a:r>
            <a:r>
              <a:rPr lang="en-US" sz="1800" dirty="0">
                <a:latin typeface="+mj-lt"/>
              </a:rPr>
              <a:t> version in the PowerPoint app</a:t>
            </a:r>
          </a:p>
        </p:txBody>
      </p:sp>
    </p:spTree>
    <p:extLst>
      <p:ext uri="{BB962C8B-B14F-4D97-AF65-F5344CB8AC3E}">
        <p14:creationId xmlns:p14="http://schemas.microsoft.com/office/powerpoint/2010/main" val="890032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>
            <a:extLst>
              <a:ext uri="{FF2B5EF4-FFF2-40B4-BE49-F238E27FC236}">
                <a16:creationId xmlns:a16="http://schemas.microsoft.com/office/drawing/2014/main" id="{9B24AA50-AC30-4509-B80C-106D2AC4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178878-73BE-4620-BB29-6A6DE55517B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E880BF51-87A6-4507-85E7-88F163D762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295400" y="-109538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GINOPRS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6358B44E-4EB0-4B27-9FAD-5C2884FF7F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7239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PROSING</a:t>
            </a:r>
          </a:p>
          <a:p>
            <a:pPr eaLnBrk="1" hangingPunct="1"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ROPINGS</a:t>
            </a:r>
          </a:p>
          <a:p>
            <a:pPr eaLnBrk="1" hangingPunct="1"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SPORING</a:t>
            </a:r>
          </a:p>
        </p:txBody>
      </p:sp>
      <p:pic>
        <p:nvPicPr>
          <p:cNvPr id="35845" name="Picture 5" descr="Aleuria aurantia sporing">
            <a:extLst>
              <a:ext uri="{FF2B5EF4-FFF2-40B4-BE49-F238E27FC236}">
                <a16:creationId xmlns:a16="http://schemas.microsoft.com/office/drawing/2014/main" id="{FF757DFC-3158-41B9-9D2C-721D38FD1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4859338"/>
            <a:ext cx="28194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7" descr="Mushroom-Cultivator">
            <a:extLst>
              <a:ext uri="{FF2B5EF4-FFF2-40B4-BE49-F238E27FC236}">
                <a16:creationId xmlns:a16="http://schemas.microsoft.com/office/drawing/2014/main" id="{513934DB-1CB1-4772-8BE6-6DC66CB82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859338"/>
            <a:ext cx="1425575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 Box 8">
            <a:extLst>
              <a:ext uri="{FF2B5EF4-FFF2-40B4-BE49-F238E27FC236}">
                <a16:creationId xmlns:a16="http://schemas.microsoft.com/office/drawing/2014/main" id="{0EE56F3C-B20F-4201-8B65-19ED91971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767138"/>
            <a:ext cx="79629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SPORING</a:t>
            </a:r>
            <a:r>
              <a:rPr lang="en-US" altLang="en-US" sz="2400"/>
              <a:t>: PRODUCING SPORES (SPORE, SPORES, SPORED, SPORING)</a:t>
            </a:r>
          </a:p>
        </p:txBody>
      </p:sp>
      <p:sp>
        <p:nvSpPr>
          <p:cNvPr id="35848" name="Text Box 9">
            <a:extLst>
              <a:ext uri="{FF2B5EF4-FFF2-40B4-BE49-F238E27FC236}">
                <a16:creationId xmlns:a16="http://schemas.microsoft.com/office/drawing/2014/main" id="{4754F64B-F431-4834-88BC-446A749C6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8350" y="331788"/>
            <a:ext cx="308610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PROSING</a:t>
            </a:r>
            <a:r>
              <a:rPr lang="en-US" altLang="en-US" sz="2400"/>
              <a:t>: WRITING PROSE (PROSE, PROSES, PROSED, PROSING)</a:t>
            </a:r>
          </a:p>
        </p:txBody>
      </p:sp>
      <p:sp>
        <p:nvSpPr>
          <p:cNvPr id="35849" name="Text Box 11">
            <a:extLst>
              <a:ext uri="{FF2B5EF4-FFF2-40B4-BE49-F238E27FC236}">
                <a16:creationId xmlns:a16="http://schemas.microsoft.com/office/drawing/2014/main" id="{EC46186D-1016-4F44-ACF6-692294B86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241800"/>
            <a:ext cx="3200400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 u="sng" dirty="0"/>
              <a:t>PROSING</a:t>
            </a:r>
            <a:r>
              <a:rPr lang="en-US" altLang="en-US" dirty="0"/>
              <a:t>                ABOUT </a:t>
            </a:r>
            <a:r>
              <a:rPr lang="en-US" altLang="en-US" b="1" i="1" u="sng" dirty="0"/>
              <a:t>SPORING</a:t>
            </a:r>
            <a:r>
              <a:rPr lang="en-US" altLang="en-US" dirty="0"/>
              <a:t>, </a:t>
            </a:r>
            <a:r>
              <a:rPr lang="en-US" altLang="en-US" b="1" i="1" u="sng" dirty="0"/>
              <a:t>ROPINGS</a:t>
            </a:r>
            <a:r>
              <a:rPr lang="en-US" altLang="en-US" dirty="0"/>
              <a:t> IS NEWISH.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380E7446-5C86-4FDC-A102-7E5B2C3E7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8350" y="2020888"/>
            <a:ext cx="308610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/>
              <a:t>ROPINGS</a:t>
            </a:r>
            <a:r>
              <a:rPr lang="en-US" altLang="en-US" sz="2400" dirty="0"/>
              <a:t>: pl. of </a:t>
            </a:r>
            <a:r>
              <a:rPr lang="en-US" altLang="en-US" sz="2400" u="sng" dirty="0"/>
              <a:t>ROPING</a:t>
            </a:r>
            <a:r>
              <a:rPr lang="en-US" altLang="en-US" sz="2400" dirty="0"/>
              <a:t>, THE ACT OF BINDING WITH A ROPE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C91A2C-7353-4DA7-B873-FC608DAA6850}"/>
              </a:ext>
            </a:extLst>
          </p:cNvPr>
          <p:cNvSpPr txBox="1"/>
          <p:nvPr/>
        </p:nvSpPr>
        <p:spPr>
          <a:xfrm>
            <a:off x="5238750" y="1793875"/>
            <a:ext cx="609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latin typeface="+mj-lt"/>
              </a:rPr>
              <a:t>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FA1013-8FC1-44B0-9525-48359A2169DD}"/>
              </a:ext>
            </a:extLst>
          </p:cNvPr>
          <p:cNvSpPr txBox="1"/>
          <p:nvPr/>
        </p:nvSpPr>
        <p:spPr>
          <a:xfrm>
            <a:off x="-34925" y="811213"/>
            <a:ext cx="609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latin typeface="+mj-lt"/>
              </a:rPr>
              <a:t>_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E54C40-ECF7-49F2-BF5D-C0022DD0145B}"/>
              </a:ext>
            </a:extLst>
          </p:cNvPr>
          <p:cNvSpPr txBox="1"/>
          <p:nvPr/>
        </p:nvSpPr>
        <p:spPr>
          <a:xfrm>
            <a:off x="-49213" y="2768600"/>
            <a:ext cx="609601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latin typeface="+mj-lt"/>
              </a:rPr>
              <a:t>_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17D0BF-9D63-D23C-EADF-67298FCA98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91" b="89773" l="8642" r="8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67" y="-10312"/>
            <a:ext cx="591966" cy="646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>
            <a:extLst>
              <a:ext uri="{FF2B5EF4-FFF2-40B4-BE49-F238E27FC236}">
                <a16:creationId xmlns:a16="http://schemas.microsoft.com/office/drawing/2014/main" id="{0CD3FA73-E431-4515-88E3-CBA3C6994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7BB532-FD88-445C-9B51-4C61A2AEE0C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5D3C58FB-F082-41AA-A269-69A3CC9786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GROINS</a:t>
            </a:r>
            <a:b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S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7FC9ED30-1965-4C06-A210-7A766EDFCF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GINORSS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52FCAD-E278-4630-BB34-998096AE8AF6}"/>
              </a:ext>
            </a:extLst>
          </p:cNvPr>
          <p:cNvSpPr txBox="1"/>
          <p:nvPr/>
        </p:nvSpPr>
        <p:spPr>
          <a:xfrm>
            <a:off x="3581400" y="5791200"/>
            <a:ext cx="3886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THERE ARE </a:t>
            </a:r>
            <a:r>
              <a:rPr lang="en-US" b="1" dirty="0">
                <a:latin typeface="+mj-lt"/>
              </a:rPr>
              <a:t>THREE</a:t>
            </a:r>
            <a:r>
              <a:rPr lang="en-US" dirty="0">
                <a:latin typeface="+mj-lt"/>
              </a:rPr>
              <a:t>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>
            <a:extLst>
              <a:ext uri="{FF2B5EF4-FFF2-40B4-BE49-F238E27FC236}">
                <a16:creationId xmlns:a16="http://schemas.microsoft.com/office/drawing/2014/main" id="{C031D0F4-2611-4053-A855-7A381B6F8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610350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D1D7BD-F4B7-4377-B188-CFAB2842D6B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5DF32839-43BF-4918-B111-7B0739D4B3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858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GINORSS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444D965F-B640-463A-A5B4-8D1F7A3FD7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9275" y="784224"/>
            <a:ext cx="7239000" cy="2971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GRISONS</a:t>
            </a:r>
          </a:p>
          <a:p>
            <a:pPr eaLnBrk="1" hangingPunct="1"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SIGNORS</a:t>
            </a:r>
          </a:p>
          <a:p>
            <a:pPr eaLnBrk="1" hangingPunct="1"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SORINGS</a:t>
            </a:r>
          </a:p>
          <a:p>
            <a:pPr eaLnBrk="1" hangingPunct="1">
              <a:buFontTx/>
              <a:buNone/>
            </a:pPr>
            <a:endParaRPr lang="en-US" altLang="en-US" sz="5400" dirty="0">
              <a:latin typeface="Scramble" panose="020B0603050302020204" pitchFamily="34" charset="0"/>
            </a:endParaRPr>
          </a:p>
        </p:txBody>
      </p:sp>
      <p:pic>
        <p:nvPicPr>
          <p:cNvPr id="39941" name="Picture 5" descr="grison">
            <a:extLst>
              <a:ext uri="{FF2B5EF4-FFF2-40B4-BE49-F238E27FC236}">
                <a16:creationId xmlns:a16="http://schemas.microsoft.com/office/drawing/2014/main" id="{533AC624-AB09-450A-8028-309D15305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632325"/>
            <a:ext cx="243840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10" descr="grison">
            <a:extLst>
              <a:ext uri="{FF2B5EF4-FFF2-40B4-BE49-F238E27FC236}">
                <a16:creationId xmlns:a16="http://schemas.microsoft.com/office/drawing/2014/main" id="{9DF20F83-7135-4CA9-B67F-C0270050A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4637088"/>
            <a:ext cx="3124200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Line 12">
            <a:extLst>
              <a:ext uri="{FF2B5EF4-FFF2-40B4-BE49-F238E27FC236}">
                <a16:creationId xmlns:a16="http://schemas.microsoft.com/office/drawing/2014/main" id="{AF8AF613-0F5F-4988-B0C6-62FB3671ECAB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2273300"/>
            <a:ext cx="1524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6" name="Text Box 13">
            <a:extLst>
              <a:ext uri="{FF2B5EF4-FFF2-40B4-BE49-F238E27FC236}">
                <a16:creationId xmlns:a16="http://schemas.microsoft.com/office/drawing/2014/main" id="{0E567827-758B-4D28-99F5-13AD1D35B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57200"/>
            <a:ext cx="31242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/>
              <a:t>SIGNORS</a:t>
            </a:r>
            <a:r>
              <a:rPr lang="en-US" altLang="en-US" sz="2800" dirty="0"/>
              <a:t>: one pl. of </a:t>
            </a:r>
            <a:r>
              <a:rPr lang="en-US" altLang="en-US" sz="2800" u="sng" dirty="0"/>
              <a:t>SIGNOR</a:t>
            </a:r>
            <a:r>
              <a:rPr lang="en-US" altLang="en-US" sz="2800" dirty="0"/>
              <a:t>, AN ITALIAN MAN (</a:t>
            </a:r>
            <a:r>
              <a:rPr lang="en-US" altLang="en-US" sz="2400" dirty="0"/>
              <a:t>also pl. SIGNORI</a:t>
            </a:r>
            <a:r>
              <a:rPr lang="en-US" altLang="en-US" sz="2800" dirty="0"/>
              <a:t>)</a:t>
            </a:r>
          </a:p>
        </p:txBody>
      </p:sp>
      <p:sp>
        <p:nvSpPr>
          <p:cNvPr id="39947" name="Text Box 14">
            <a:extLst>
              <a:ext uri="{FF2B5EF4-FFF2-40B4-BE49-F238E27FC236}">
                <a16:creationId xmlns:a16="http://schemas.microsoft.com/office/drawing/2014/main" id="{00F64030-8281-470F-A1AB-BB4146951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5" y="3624263"/>
            <a:ext cx="4899025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/>
              <a:t>GRISONS</a:t>
            </a:r>
            <a:r>
              <a:rPr lang="en-US" altLang="en-US" sz="2800" dirty="0"/>
              <a:t>: pl. of </a:t>
            </a:r>
            <a:r>
              <a:rPr lang="en-US" altLang="en-US" sz="2800" u="sng" dirty="0"/>
              <a:t>GRISON</a:t>
            </a:r>
            <a:r>
              <a:rPr lang="en-US" altLang="en-US" sz="2800" dirty="0"/>
              <a:t>, CARNIVOROUS MAMMALS</a:t>
            </a:r>
          </a:p>
        </p:txBody>
      </p:sp>
      <p:sp>
        <p:nvSpPr>
          <p:cNvPr id="39948" name="Text Box 15">
            <a:extLst>
              <a:ext uri="{FF2B5EF4-FFF2-40B4-BE49-F238E27FC236}">
                <a16:creationId xmlns:a16="http://schemas.microsoft.com/office/drawing/2014/main" id="{8BF4FDD1-F377-4891-98C4-21FB4A3B4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3275" y="4670425"/>
            <a:ext cx="3276600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 dirty="0"/>
              <a:t>SORINGS</a:t>
            </a:r>
            <a:r>
              <a:rPr lang="en-US" altLang="en-US" sz="1800" dirty="0"/>
              <a:t>: pl. of </a:t>
            </a:r>
            <a:r>
              <a:rPr lang="en-US" altLang="en-US" sz="1800" u="sng" dirty="0"/>
              <a:t>SORING</a:t>
            </a:r>
            <a:r>
              <a:rPr lang="en-US" altLang="en-US" sz="1800" dirty="0"/>
              <a:t>, THE PRACTICE OF MAKING HORSES’ FRONT FEET SORE TO PROMOTE HIGH-STEPPING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98EFA4-3F4A-4D4B-9F2D-DC8A2A3E1BB7}"/>
              </a:ext>
            </a:extLst>
          </p:cNvPr>
          <p:cNvSpPr txBox="1"/>
          <p:nvPr/>
        </p:nvSpPr>
        <p:spPr>
          <a:xfrm>
            <a:off x="117475" y="6218238"/>
            <a:ext cx="71088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ADD A “T” TO GET A NEWISH “8” FROM </a:t>
            </a:r>
            <a:r>
              <a:rPr lang="en-US" b="1" dirty="0">
                <a:solidFill>
                  <a:srgbClr val="0070C0"/>
                </a:solidFill>
                <a:latin typeface="+mj-lt"/>
              </a:rPr>
              <a:t>OWL3</a:t>
            </a:r>
            <a:r>
              <a:rPr lang="en-US" dirty="0">
                <a:latin typeface="+mj-lt"/>
              </a:rPr>
              <a:t> AND ITS ANAGRAM: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FF2B2D-A28A-42DB-8E53-12B297BCB343}"/>
              </a:ext>
            </a:extLst>
          </p:cNvPr>
          <p:cNvSpPr txBox="1"/>
          <p:nvPr/>
        </p:nvSpPr>
        <p:spPr>
          <a:xfrm>
            <a:off x="1703388" y="6426200"/>
            <a:ext cx="31464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70C0"/>
                </a:solidFill>
                <a:latin typeface="+mj-lt"/>
              </a:rPr>
              <a:t>SORTINGS </a:t>
            </a:r>
            <a:r>
              <a:rPr lang="en-US" sz="2400" b="1" dirty="0">
                <a:latin typeface="+mj-lt"/>
              </a:rPr>
              <a:t>[                 ]  </a:t>
            </a:r>
            <a:endParaRPr lang="en-US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B377F0-BAB7-4EC8-A461-A582C79AEE1B}"/>
              </a:ext>
            </a:extLst>
          </p:cNvPr>
          <p:cNvSpPr txBox="1"/>
          <p:nvPr/>
        </p:nvSpPr>
        <p:spPr>
          <a:xfrm>
            <a:off x="3200400" y="6419850"/>
            <a:ext cx="157321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j-lt"/>
              </a:rPr>
              <a:t>RINGTOSS</a:t>
            </a:r>
            <a:r>
              <a:rPr lang="en-US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>
                <a:latin typeface="+mj-lt"/>
              </a:rPr>
              <a:t>  </a:t>
            </a:r>
            <a:endParaRPr lang="en-US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C3FDA2-FA2B-4425-935B-D9308F3D6086}"/>
              </a:ext>
            </a:extLst>
          </p:cNvPr>
          <p:cNvSpPr txBox="1"/>
          <p:nvPr/>
        </p:nvSpPr>
        <p:spPr>
          <a:xfrm>
            <a:off x="5638800" y="685800"/>
            <a:ext cx="990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_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B71CAF-8482-4092-9C0C-6C2A4B7E631D}"/>
              </a:ext>
            </a:extLst>
          </p:cNvPr>
          <p:cNvSpPr txBox="1"/>
          <p:nvPr/>
        </p:nvSpPr>
        <p:spPr>
          <a:xfrm>
            <a:off x="5638800" y="1716088"/>
            <a:ext cx="990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_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CF016D-AEDC-44B5-B3B8-2723E8B1DB9E}"/>
              </a:ext>
            </a:extLst>
          </p:cNvPr>
          <p:cNvSpPr txBox="1"/>
          <p:nvPr/>
        </p:nvSpPr>
        <p:spPr>
          <a:xfrm>
            <a:off x="5638800" y="2706688"/>
            <a:ext cx="990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_</a:t>
            </a:r>
          </a:p>
        </p:txBody>
      </p:sp>
      <p:pic>
        <p:nvPicPr>
          <p:cNvPr id="2" name="Picture 9" descr="tennessee%20walker">
            <a:extLst>
              <a:ext uri="{FF2B5EF4-FFF2-40B4-BE49-F238E27FC236}">
                <a16:creationId xmlns:a16="http://schemas.microsoft.com/office/drawing/2014/main" id="{9D9083C4-2A48-4527-8D66-26B13414F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91" b="98182" l="5806" r="100000">
                        <a14:foregroundMark x1="41935" y1="10455" x2="50323" y2="18636"/>
                        <a14:foregroundMark x1="50323" y1="18636" x2="52258" y2="53182"/>
                        <a14:foregroundMark x1="52258" y1="53182" x2="83871" y2="60000"/>
                        <a14:foregroundMark x1="83871" y1="60000" x2="90323" y2="69091"/>
                        <a14:foregroundMark x1="90323" y1="69091" x2="78710" y2="64091"/>
                        <a14:foregroundMark x1="78710" y1="64091" x2="67742" y2="70455"/>
                        <a14:foregroundMark x1="67742" y1="70455" x2="72258" y2="80000"/>
                        <a14:foregroundMark x1="72258" y1="80000" x2="69677" y2="90000"/>
                        <a14:foregroundMark x1="69677" y1="90000" x2="72903" y2="91364"/>
                        <a14:foregroundMark x1="51613" y1="93636" x2="51613" y2="93636"/>
                        <a14:foregroundMark x1="56774" y1="86364" x2="49677" y2="95909"/>
                        <a14:foregroundMark x1="49677" y1="95909" x2="49677" y2="95909"/>
                        <a14:foregroundMark x1="10968" y1="69545" x2="5806" y2="78636"/>
                        <a14:foregroundMark x1="5806" y1="78636" x2="12258" y2="87727"/>
                        <a14:foregroundMark x1="12258" y1="87727" x2="14194" y2="87727"/>
                        <a14:foregroundMark x1="30323" y1="96364" x2="30323" y2="96364"/>
                        <a14:foregroundMark x1="27742" y1="98182" x2="27742" y2="98182"/>
                        <a14:foregroundMark x1="12903" y1="36364" x2="12903" y2="36364"/>
                        <a14:foregroundMark x1="16774" y1="27273" x2="16774" y2="27273"/>
                        <a14:foregroundMark x1="17419" y1="25909" x2="17419" y2="25909"/>
                        <a14:foregroundMark x1="94839" y1="65455" x2="98710" y2="74545"/>
                        <a14:foregroundMark x1="99355" y1="75000" x2="99355" y2="75000"/>
                        <a14:backgroundMark x1="17419" y1="25455" x2="17419" y2="2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8170" y="2605963"/>
            <a:ext cx="1446130" cy="204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italian-flag-web">
            <a:extLst>
              <a:ext uri="{FF2B5EF4-FFF2-40B4-BE49-F238E27FC236}">
                <a16:creationId xmlns:a16="http://schemas.microsoft.com/office/drawing/2014/main" id="{E9E80353-0D31-4E80-8689-C0E9C1DC7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50" b="89286" l="4930" r="98592">
                        <a14:foregroundMark x1="57746" y1="33036" x2="59859" y2="78571"/>
                        <a14:foregroundMark x1="44366" y1="18750" x2="62676" y2="28571"/>
                        <a14:foregroundMark x1="62676" y1="28571" x2="66197" y2="52679"/>
                        <a14:foregroundMark x1="66197" y1="52679" x2="49296" y2="43750"/>
                        <a14:foregroundMark x1="49296" y1="43750" x2="47887" y2="37500"/>
                        <a14:foregroundMark x1="51408" y1="64286" x2="62676" y2="83929"/>
                        <a14:foregroundMark x1="62676" y1="83929" x2="66901" y2="58036"/>
                        <a14:foregroundMark x1="72535" y1="25893" x2="75352" y2="78571"/>
                        <a14:foregroundMark x1="75352" y1="78571" x2="94366" y2="82143"/>
                        <a14:foregroundMark x1="94366" y1="82143" x2="91549" y2="33036"/>
                        <a14:foregroundMark x1="91549" y1="33036" x2="73944" y2="24107"/>
                        <a14:foregroundMark x1="73944" y1="24107" x2="73944" y2="24107"/>
                        <a14:foregroundMark x1="79577" y1="20536" x2="79577" y2="20536"/>
                        <a14:foregroundMark x1="97887" y1="20536" x2="97887" y2="20536"/>
                        <a14:foregroundMark x1="94366" y1="23214" x2="94366" y2="23214"/>
                        <a14:foregroundMark x1="93662" y1="18750" x2="93662" y2="18750"/>
                        <a14:foregroundMark x1="95775" y1="53571" x2="95775" y2="53571"/>
                        <a14:foregroundMark x1="67606" y1="78571" x2="67606" y2="78571"/>
                        <a14:foregroundMark x1="45070" y1="51786" x2="52113" y2="82143"/>
                        <a14:foregroundMark x1="98592" y1="63393" x2="97183" y2="83036"/>
                        <a14:foregroundMark x1="44366" y1="39286" x2="46479" y2="64286"/>
                        <a14:foregroundMark x1="46479" y1="64286" x2="44366" y2="64286"/>
                        <a14:backgroundMark x1="4225" y1="9821" x2="9155" y2="80357"/>
                        <a14:backgroundMark x1="6338" y1="7143" x2="6338" y2="7143"/>
                        <a14:backgroundMark x1="3521" y1="7143" x2="7042" y2="1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133600"/>
            <a:ext cx="762001" cy="60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8E0A00A0-DB5D-4C4E-825B-37BE4BBD9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06" y="71437"/>
            <a:ext cx="533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>
            <a:extLst>
              <a:ext uri="{FF2B5EF4-FFF2-40B4-BE49-F238E27FC236}">
                <a16:creationId xmlns:a16="http://schemas.microsoft.com/office/drawing/2014/main" id="{DA02139A-44B4-42C2-B40E-5D6E891B1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C528CA-CE29-4A10-A3D5-E02BA693201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74618767-2780-47FF-A4B9-F5280C929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GROINS</a:t>
            </a:r>
            <a:b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W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6833F2C5-3D1F-4CAD-8996-39A64AAA14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GINORSW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7BBFC5-9547-4393-BD98-2C69EED3F2CC}"/>
              </a:ext>
            </a:extLst>
          </p:cNvPr>
          <p:cNvSpPr txBox="1"/>
          <p:nvPr/>
        </p:nvSpPr>
        <p:spPr>
          <a:xfrm>
            <a:off x="3581400" y="5791200"/>
            <a:ext cx="3886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+mj-lt"/>
              </a:rPr>
              <a:t>ONE</a:t>
            </a:r>
            <a:r>
              <a:rPr lang="en-US" sz="2800" dirty="0">
                <a:latin typeface="+mj-lt"/>
              </a:rPr>
              <a:t> WORD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5" descr="rowing-4">
            <a:extLst>
              <a:ext uri="{FF2B5EF4-FFF2-40B4-BE49-F238E27FC236}">
                <a16:creationId xmlns:a16="http://schemas.microsoft.com/office/drawing/2014/main" id="{70BC6FBC-3F05-4E2D-B0AE-676CCE280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43000" y="-457200"/>
            <a:ext cx="11430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2">
            <a:extLst>
              <a:ext uri="{FF2B5EF4-FFF2-40B4-BE49-F238E27FC236}">
                <a16:creationId xmlns:a16="http://schemas.microsoft.com/office/drawing/2014/main" id="{713F1045-3FE9-4F51-BBD3-E22B7F605B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F8F8B6"/>
                </a:solidFill>
                <a:latin typeface="Scramble" panose="020B0603050302020204" pitchFamily="34" charset="0"/>
              </a:rPr>
              <a:t>GINORSW</a:t>
            </a:r>
          </a:p>
        </p:txBody>
      </p:sp>
      <p:sp>
        <p:nvSpPr>
          <p:cNvPr id="44037" name="Rectangle 3">
            <a:extLst>
              <a:ext uri="{FF2B5EF4-FFF2-40B4-BE49-F238E27FC236}">
                <a16:creationId xmlns:a16="http://schemas.microsoft.com/office/drawing/2014/main" id="{1AC1B0C8-1F06-44CE-8DDB-4F6AF181FC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239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ROWINGS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67A6D5-04BD-4F69-934C-6CD8CB6AF3F6}"/>
              </a:ext>
            </a:extLst>
          </p:cNvPr>
          <p:cNvSpPr txBox="1"/>
          <p:nvPr/>
        </p:nvSpPr>
        <p:spPr>
          <a:xfrm>
            <a:off x="7848600" y="1258888"/>
            <a:ext cx="990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_</a:t>
            </a:r>
          </a:p>
        </p:txBody>
      </p:sp>
      <p:sp>
        <p:nvSpPr>
          <p:cNvPr id="44034" name="Slide Number Placeholder 5">
            <a:extLst>
              <a:ext uri="{FF2B5EF4-FFF2-40B4-BE49-F238E27FC236}">
                <a16:creationId xmlns:a16="http://schemas.microsoft.com/office/drawing/2014/main" id="{DF5883C0-8B49-4AB5-9882-580589968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2600" y="6553200"/>
            <a:ext cx="609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B8F1E0-6A63-476C-AFB8-974D471ACA82}" type="slidenum">
              <a:rPr lang="en-US" altLang="en-US" sz="1400" b="1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>
            <a:extLst>
              <a:ext uri="{FF2B5EF4-FFF2-40B4-BE49-F238E27FC236}">
                <a16:creationId xmlns:a16="http://schemas.microsoft.com/office/drawing/2014/main" id="{14105928-828B-4890-8512-8383E50A3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AF5BDE-6DCB-4E11-9A1A-F7BD8C48C97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EF28D2B-EF83-4226-8A33-6D436395CD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GROINS</a:t>
            </a:r>
            <a:b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E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0A849D7B-1AA0-429B-9DF9-A4127F98F6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EGINORS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CFCF1D-AD1D-49AF-9066-D06CC18D7BEB}"/>
              </a:ext>
            </a:extLst>
          </p:cNvPr>
          <p:cNvSpPr txBox="1"/>
          <p:nvPr/>
        </p:nvSpPr>
        <p:spPr>
          <a:xfrm>
            <a:off x="3581400" y="5791200"/>
            <a:ext cx="3886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THERE ARE </a:t>
            </a:r>
            <a:r>
              <a:rPr lang="en-US" b="1" dirty="0">
                <a:latin typeface="+mj-lt"/>
              </a:rPr>
              <a:t>FOUR</a:t>
            </a:r>
            <a:r>
              <a:rPr lang="en-US" dirty="0">
                <a:latin typeface="+mj-lt"/>
              </a:rPr>
              <a:t>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>
            <a:extLst>
              <a:ext uri="{FF2B5EF4-FFF2-40B4-BE49-F238E27FC236}">
                <a16:creationId xmlns:a16="http://schemas.microsoft.com/office/drawing/2014/main" id="{F41A0D0A-8330-46A8-8EFE-5FE5128B9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4538" y="6545263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79A66A-5BEC-489E-BD8C-CB2A10EEBFD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FB8DD69D-165A-4A80-A82C-972B9B81B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EGINORS</a:t>
            </a:r>
          </a:p>
        </p:txBody>
      </p:sp>
      <p:sp>
        <p:nvSpPr>
          <p:cNvPr id="48132" name="Rectangle 6">
            <a:extLst>
              <a:ext uri="{FF2B5EF4-FFF2-40B4-BE49-F238E27FC236}">
                <a16:creationId xmlns:a16="http://schemas.microsoft.com/office/drawing/2014/main" id="{B6901243-B717-4F8F-ACAB-68133C85B11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0"/>
            <a:ext cx="7315200" cy="4525963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4800" dirty="0">
              <a:latin typeface="Scramble" panose="020B06030503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4800" dirty="0">
                <a:latin typeface="Scramble" panose="020B0603050302020204" pitchFamily="34" charset="0"/>
              </a:rPr>
              <a:t>ERINGOS</a:t>
            </a:r>
          </a:p>
          <a:p>
            <a:pPr eaLnBrk="1" hangingPunct="1">
              <a:buFontTx/>
              <a:buNone/>
            </a:pPr>
            <a:r>
              <a:rPr lang="en-US" altLang="en-US" sz="4800" dirty="0">
                <a:latin typeface="Scramble" panose="020B0603050302020204" pitchFamily="34" charset="0"/>
              </a:rPr>
              <a:t>IGNORES</a:t>
            </a:r>
          </a:p>
          <a:p>
            <a:pPr eaLnBrk="1" hangingPunct="1">
              <a:buFontTx/>
              <a:buNone/>
            </a:pPr>
            <a:r>
              <a:rPr lang="en-US" altLang="en-US" sz="4800" dirty="0">
                <a:latin typeface="Scramble" panose="020B0603050302020204" pitchFamily="34" charset="0"/>
              </a:rPr>
              <a:t>REGIONS</a:t>
            </a:r>
          </a:p>
          <a:p>
            <a:pPr eaLnBrk="1" hangingPunct="1">
              <a:buFontTx/>
              <a:buNone/>
            </a:pPr>
            <a:r>
              <a:rPr lang="en-US" altLang="en-US" sz="4800" dirty="0">
                <a:latin typeface="Scramble" panose="020B0603050302020204" pitchFamily="34" charset="0"/>
              </a:rPr>
              <a:t>SIGNORE</a:t>
            </a:r>
          </a:p>
        </p:txBody>
      </p:sp>
      <p:pic>
        <p:nvPicPr>
          <p:cNvPr id="48133" name="Picture 7" descr="922">
            <a:hlinkClick r:id="rId3"/>
            <a:extLst>
              <a:ext uri="{FF2B5EF4-FFF2-40B4-BE49-F238E27FC236}">
                <a16:creationId xmlns:a16="http://schemas.microsoft.com/office/drawing/2014/main" id="{F9D45C02-E3D9-4759-9B64-696F0E909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1001713"/>
            <a:ext cx="11271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Text Box 8">
            <a:extLst>
              <a:ext uri="{FF2B5EF4-FFF2-40B4-BE49-F238E27FC236}">
                <a16:creationId xmlns:a16="http://schemas.microsoft.com/office/drawing/2014/main" id="{1C903948-4D01-4C61-8FB0-DAF4A2E84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325938"/>
            <a:ext cx="815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ERINGO </a:t>
            </a:r>
            <a:r>
              <a:rPr lang="en-US" altLang="en-US" sz="1800" i="1" u="sng" dirty="0"/>
              <a:t>ERINGOS</a:t>
            </a:r>
            <a:r>
              <a:rPr lang="en-US" altLang="en-US" sz="1800" dirty="0"/>
              <a:t>  ERINGOES ERYNGO ERYNGOES ERYNGOS…ALL REFER TO A MEDICINAL HERB.</a:t>
            </a:r>
          </a:p>
        </p:txBody>
      </p:sp>
      <p:sp>
        <p:nvSpPr>
          <p:cNvPr id="48135" name="Text Box 9">
            <a:extLst>
              <a:ext uri="{FF2B5EF4-FFF2-40B4-BE49-F238E27FC236}">
                <a16:creationId xmlns:a16="http://schemas.microsoft.com/office/drawing/2014/main" id="{D1A522E6-70F3-46D5-B942-F35EB927E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6100" y="3079750"/>
            <a:ext cx="3505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u="sng"/>
              <a:t>SIGNORE</a:t>
            </a:r>
            <a:r>
              <a:rPr lang="en-US" altLang="en-US" sz="2400"/>
              <a:t> ARE MARRIED ITALIAN WOMEN</a:t>
            </a:r>
            <a:r>
              <a:rPr lang="en-US" altLang="en-US" sz="1800"/>
              <a:t>.</a:t>
            </a:r>
          </a:p>
        </p:txBody>
      </p:sp>
      <p:sp>
        <p:nvSpPr>
          <p:cNvPr id="48136" name="Text Box 11">
            <a:extLst>
              <a:ext uri="{FF2B5EF4-FFF2-40B4-BE49-F238E27FC236}">
                <a16:creationId xmlns:a16="http://schemas.microsoft.com/office/drawing/2014/main" id="{661834D8-3B87-48A0-8C4D-72CC5886E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922837"/>
            <a:ext cx="8763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SELLING HER </a:t>
            </a:r>
            <a:r>
              <a:rPr lang="en-US" altLang="en-US" sz="2400" b="1" u="sng"/>
              <a:t>ERINGOS</a:t>
            </a:r>
            <a:r>
              <a:rPr lang="en-US" altLang="en-US" sz="2400"/>
              <a:t> DOOR-TO-DOOR, SHE </a:t>
            </a:r>
            <a:r>
              <a:rPr lang="en-US" altLang="en-US" sz="2400" b="1" u="sng"/>
              <a:t>IGNORES</a:t>
            </a:r>
            <a:r>
              <a:rPr lang="en-US" altLang="en-US" sz="2400"/>
              <a:t> THE FLIRTATIOUS MEN SO COMMON IN SOME </a:t>
            </a:r>
            <a:r>
              <a:rPr lang="en-US" altLang="en-US" sz="2400" b="1" u="sng"/>
              <a:t>REGIONS</a:t>
            </a:r>
            <a:r>
              <a:rPr lang="en-US" altLang="en-US" sz="2400"/>
              <a:t> OF ITALY. AAH, THE PRETTIEST OF ALL THE </a:t>
            </a:r>
            <a:r>
              <a:rPr lang="en-US" altLang="en-US" sz="2400" b="1" u="sng"/>
              <a:t>SIGNORE.</a:t>
            </a:r>
            <a:r>
              <a:rPr lang="en-US" altLang="en-US" sz="2400" i="1"/>
              <a:t> </a:t>
            </a:r>
            <a:endParaRPr lang="en-US" altLang="en-US" sz="2400"/>
          </a:p>
        </p:txBody>
      </p:sp>
      <p:sp>
        <p:nvSpPr>
          <p:cNvPr id="24585" name="Text Box 12">
            <a:extLst>
              <a:ext uri="{FF2B5EF4-FFF2-40B4-BE49-F238E27FC236}">
                <a16:creationId xmlns:a16="http://schemas.microsoft.com/office/drawing/2014/main" id="{FF9F80C7-359B-4746-BEA9-1764A0D19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57" y="6078538"/>
            <a:ext cx="9067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SENIOR + G,   SOIGNE + R,   SINGER + O, ORGIES + N,   GROINS + E {REGIONS +?} </a:t>
            </a:r>
          </a:p>
        </p:txBody>
      </p:sp>
      <p:pic>
        <p:nvPicPr>
          <p:cNvPr id="48138" name="Picture 14" descr="signora_che_cucea">
            <a:extLst>
              <a:ext uri="{FF2B5EF4-FFF2-40B4-BE49-F238E27FC236}">
                <a16:creationId xmlns:a16="http://schemas.microsoft.com/office/drawing/2014/main" id="{0C70BF30-47F3-4323-8783-157649A3F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1023938"/>
            <a:ext cx="1709738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A4D954-9BAC-456D-9229-2641A6BD91AA}"/>
              </a:ext>
            </a:extLst>
          </p:cNvPr>
          <p:cNvSpPr txBox="1"/>
          <p:nvPr/>
        </p:nvSpPr>
        <p:spPr>
          <a:xfrm>
            <a:off x="4610100" y="840800"/>
            <a:ext cx="609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latin typeface="+mj-lt"/>
              </a:rPr>
              <a:t>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BDE71D-486D-4B45-A724-0368110E90FF}"/>
              </a:ext>
            </a:extLst>
          </p:cNvPr>
          <p:cNvSpPr txBox="1"/>
          <p:nvPr/>
        </p:nvSpPr>
        <p:spPr>
          <a:xfrm>
            <a:off x="4572000" y="1701225"/>
            <a:ext cx="609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latin typeface="+mj-lt"/>
              </a:rPr>
              <a:t>_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B549BD-D868-4997-B2E8-0B06750E7A89}"/>
              </a:ext>
            </a:extLst>
          </p:cNvPr>
          <p:cNvSpPr txBox="1"/>
          <p:nvPr/>
        </p:nvSpPr>
        <p:spPr>
          <a:xfrm>
            <a:off x="4572000" y="2539425"/>
            <a:ext cx="609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latin typeface="+mj-lt"/>
              </a:rPr>
              <a:t>_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307915-9472-4188-B2FB-491D25CFEB5F}"/>
              </a:ext>
            </a:extLst>
          </p:cNvPr>
          <p:cNvSpPr txBox="1"/>
          <p:nvPr/>
        </p:nvSpPr>
        <p:spPr>
          <a:xfrm>
            <a:off x="4572000" y="3453825"/>
            <a:ext cx="609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latin typeface="+mj-lt"/>
              </a:rPr>
              <a:t>_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04A8CC-2F0B-49A5-B13C-4348B31BACE4}"/>
              </a:ext>
            </a:extLst>
          </p:cNvPr>
          <p:cNvSpPr txBox="1"/>
          <p:nvPr/>
        </p:nvSpPr>
        <p:spPr>
          <a:xfrm>
            <a:off x="-76200" y="3453825"/>
            <a:ext cx="609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latin typeface="+mj-lt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>
            <a:extLst>
              <a:ext uri="{FF2B5EF4-FFF2-40B4-BE49-F238E27FC236}">
                <a16:creationId xmlns:a16="http://schemas.microsoft.com/office/drawing/2014/main" id="{67A4EFDA-6290-48DF-B1E3-08DECC04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334008-63B8-473C-8A21-BA0207B2ACF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AEFE7B45-FD59-46A7-816B-0621C28E61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GROINS</a:t>
            </a:r>
            <a:b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B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15BC6CE-E33D-457F-9D10-204062F3F6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BGINORS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BB7D96-D980-4B5F-95B4-D5EFF5C5E496}"/>
              </a:ext>
            </a:extLst>
          </p:cNvPr>
          <p:cNvSpPr txBox="1"/>
          <p:nvPr/>
        </p:nvSpPr>
        <p:spPr>
          <a:xfrm>
            <a:off x="3581400" y="5791200"/>
            <a:ext cx="3886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THERE ARE </a:t>
            </a:r>
            <a:r>
              <a:rPr lang="en-US" b="1" dirty="0">
                <a:latin typeface="+mj-lt"/>
              </a:rPr>
              <a:t>TWO</a:t>
            </a:r>
            <a:r>
              <a:rPr lang="en-US" dirty="0">
                <a:latin typeface="+mj-lt"/>
              </a:rPr>
              <a:t>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>
            <a:extLst>
              <a:ext uri="{FF2B5EF4-FFF2-40B4-BE49-F238E27FC236}">
                <a16:creationId xmlns:a16="http://schemas.microsoft.com/office/drawing/2014/main" id="{84731A10-E770-4471-946F-7492DD58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42FDC3-B9DA-4D27-A69D-EF8FE16F6C5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AB5B54D4-EB65-4001-A017-FBE10CECF2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858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BGINORS</a:t>
            </a:r>
          </a:p>
        </p:txBody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A10A3965-1D90-408F-9772-C064FCC72D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7239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BORINGS</a:t>
            </a:r>
          </a:p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SORBING</a:t>
            </a:r>
          </a:p>
          <a:p>
            <a:pPr eaLnBrk="1" hangingPunct="1">
              <a:buFontTx/>
              <a:buNone/>
            </a:pPr>
            <a:endParaRPr lang="en-US" altLang="en-US" sz="6600">
              <a:latin typeface="Scramble" panose="020B0603050302020204" pitchFamily="34" charset="0"/>
            </a:endParaRPr>
          </a:p>
        </p:txBody>
      </p:sp>
      <p:sp>
        <p:nvSpPr>
          <p:cNvPr id="52229" name="Text Box 4">
            <a:extLst>
              <a:ext uri="{FF2B5EF4-FFF2-40B4-BE49-F238E27FC236}">
                <a16:creationId xmlns:a16="http://schemas.microsoft.com/office/drawing/2014/main" id="{E440179F-9CD4-4796-A50A-268E0A01B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6888" y="573088"/>
            <a:ext cx="2297112" cy="22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/>
              <a:t>BORINGS</a:t>
            </a:r>
            <a:r>
              <a:rPr lang="en-US" altLang="en-US" sz="2800" dirty="0"/>
              <a:t>: pl. of </a:t>
            </a:r>
            <a:r>
              <a:rPr lang="en-US" altLang="en-US" sz="2800" u="sng" dirty="0"/>
              <a:t>BORING</a:t>
            </a:r>
            <a:r>
              <a:rPr lang="en-US" altLang="en-US" sz="2800" dirty="0"/>
              <a:t>, AN INNER CAVITY</a:t>
            </a:r>
          </a:p>
        </p:txBody>
      </p:sp>
      <p:sp>
        <p:nvSpPr>
          <p:cNvPr id="52230" name="Text Box 5">
            <a:extLst>
              <a:ext uri="{FF2B5EF4-FFF2-40B4-BE49-F238E27FC236}">
                <a16:creationId xmlns:a16="http://schemas.microsoft.com/office/drawing/2014/main" id="{1B885FB4-A79B-45EB-92ED-5F1744890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468" y="3275013"/>
            <a:ext cx="70104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/>
              <a:t>SORBING</a:t>
            </a:r>
            <a:r>
              <a:rPr lang="en-US" altLang="en-US" sz="2800" dirty="0"/>
              <a:t>: v. TAKING UP AND HOLDING BY ABSORPTION OR ADSORPTION (SORB, SORBS, SORBED)</a:t>
            </a:r>
          </a:p>
        </p:txBody>
      </p:sp>
      <p:pic>
        <p:nvPicPr>
          <p:cNvPr id="52231" name="Picture 7" descr="gauze">
            <a:extLst>
              <a:ext uri="{FF2B5EF4-FFF2-40B4-BE49-F238E27FC236}">
                <a16:creationId xmlns:a16="http://schemas.microsoft.com/office/drawing/2014/main" id="{C663362D-23B9-4410-B313-83E5CEEBF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5105400"/>
            <a:ext cx="23622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9" descr="Dentist using large power drill">
            <a:extLst>
              <a:ext uri="{FF2B5EF4-FFF2-40B4-BE49-F238E27FC236}">
                <a16:creationId xmlns:a16="http://schemas.microsoft.com/office/drawing/2014/main" id="{873EDD70-3886-4165-8AE8-10F5357E8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3200400"/>
            <a:ext cx="1981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3" name="Text Box 10">
            <a:extLst>
              <a:ext uri="{FF2B5EF4-FFF2-40B4-BE49-F238E27FC236}">
                <a16:creationId xmlns:a16="http://schemas.microsoft.com/office/drawing/2014/main" id="{188643C3-1302-4FEB-93C6-6B1824AEF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181600"/>
            <a:ext cx="47244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WHEN DENTISTS ARE DEALING WITH </a:t>
            </a:r>
            <a:r>
              <a:rPr lang="en-US" altLang="en-US" sz="2400" b="1" i="1" u="sng"/>
              <a:t>BORINGS</a:t>
            </a:r>
            <a:r>
              <a:rPr lang="en-US" altLang="en-US" sz="2400"/>
              <a:t>, GAUZE IS NEEDED FOR </a:t>
            </a:r>
            <a:r>
              <a:rPr lang="en-US" altLang="en-US" sz="2400" b="1" i="1" u="sng"/>
              <a:t>SORBING</a:t>
            </a:r>
            <a:r>
              <a:rPr lang="en-US" altLang="en-US" sz="240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269256-6467-4C53-96FB-4F5C7B28A7C4}"/>
              </a:ext>
            </a:extLst>
          </p:cNvPr>
          <p:cNvSpPr txBox="1"/>
          <p:nvPr/>
        </p:nvSpPr>
        <p:spPr>
          <a:xfrm>
            <a:off x="178035" y="4648200"/>
            <a:ext cx="4572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+mj-lt"/>
              </a:rPr>
              <a:t>NOTE ANAGRAM FOR adj. </a:t>
            </a:r>
            <a:r>
              <a:rPr lang="en-US" u="sng" dirty="0">
                <a:latin typeface="+mj-lt"/>
              </a:rPr>
              <a:t>SORBABLE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6F63A9-32FE-4FC3-B63C-7B69A46A50DF}"/>
              </a:ext>
            </a:extLst>
          </p:cNvPr>
          <p:cNvSpPr txBox="1"/>
          <p:nvPr/>
        </p:nvSpPr>
        <p:spPr>
          <a:xfrm>
            <a:off x="4581525" y="4648200"/>
            <a:ext cx="2057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+mj-lt"/>
              </a:rPr>
              <a:t>[</a:t>
            </a:r>
            <a:r>
              <a:rPr lang="en-US" sz="2000" b="1" dirty="0">
                <a:latin typeface="+mj-lt"/>
              </a:rPr>
              <a:t>BELABORS</a:t>
            </a:r>
            <a:r>
              <a:rPr lang="en-US" sz="2000" dirty="0">
                <a:latin typeface="+mj-lt"/>
              </a:rPr>
              <a:t>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4F1A42-6455-403F-ACEC-9304344069CA}"/>
              </a:ext>
            </a:extLst>
          </p:cNvPr>
          <p:cNvSpPr txBox="1"/>
          <p:nvPr/>
        </p:nvSpPr>
        <p:spPr>
          <a:xfrm>
            <a:off x="6324600" y="914400"/>
            <a:ext cx="990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_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90C13A-2EF4-44FE-B642-86E571C89E83}"/>
              </a:ext>
            </a:extLst>
          </p:cNvPr>
          <p:cNvSpPr txBox="1"/>
          <p:nvPr/>
        </p:nvSpPr>
        <p:spPr>
          <a:xfrm>
            <a:off x="-111125" y="2185988"/>
            <a:ext cx="990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>
            <a:extLst>
              <a:ext uri="{FF2B5EF4-FFF2-40B4-BE49-F238E27FC236}">
                <a16:creationId xmlns:a16="http://schemas.microsoft.com/office/drawing/2014/main" id="{CB3579D7-BC9D-440A-917F-C4265ACAC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AF0945-AED5-4BA5-93B4-2BFB947209F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8067E200-B252-4BF7-BD32-C01494D6D0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GROINS</a:t>
            </a:r>
            <a:b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I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8A7BC190-EDE7-41E9-AF07-11A0D33DD8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GIINORS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FED36F-C693-4B53-863F-626950C6D019}"/>
              </a:ext>
            </a:extLst>
          </p:cNvPr>
          <p:cNvSpPr txBox="1"/>
          <p:nvPr/>
        </p:nvSpPr>
        <p:spPr>
          <a:xfrm>
            <a:off x="3581400" y="5791200"/>
            <a:ext cx="3886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THERE ARE </a:t>
            </a:r>
            <a:r>
              <a:rPr lang="en-US" b="1" dirty="0">
                <a:latin typeface="+mj-lt"/>
              </a:rPr>
              <a:t>THREE</a:t>
            </a:r>
            <a:r>
              <a:rPr lang="en-US" dirty="0">
                <a:latin typeface="+mj-lt"/>
              </a:rPr>
              <a:t>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0E6F6C5-F9EF-4343-8BC2-7847E79FBB8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GINORS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F8136D-4709-0475-8EAC-C7CD4B45CE06}"/>
              </a:ext>
            </a:extLst>
          </p:cNvPr>
          <p:cNvSpPr txBox="1"/>
          <p:nvPr/>
        </p:nvSpPr>
        <p:spPr>
          <a:xfrm>
            <a:off x="1780220" y="5233988"/>
            <a:ext cx="5654590" cy="1014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   When you see the “ESCAPE KEY” ICON    check speaker notes for additional information 	by hitting the escape key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9B0339-5392-310F-1EFE-F935AF50F6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91" b="89773" l="8642" r="8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2037" y="5026700"/>
            <a:ext cx="591966" cy="6463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388F0C-654F-763F-7A27-49003593460E}"/>
              </a:ext>
            </a:extLst>
          </p:cNvPr>
          <p:cNvSpPr txBox="1"/>
          <p:nvPr/>
        </p:nvSpPr>
        <p:spPr>
          <a:xfrm>
            <a:off x="950837" y="3871230"/>
            <a:ext cx="72423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0" i="0" u="none" dirty="0">
                <a:latin typeface="+mj-lt"/>
              </a:rPr>
              <a:t>Use PowerPoint or Keynote in  FULL SCREEN “SLIDE SHOW” mode    	on your LAPTOP or DESKTOP for best results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8DEE80-E5F5-57B2-FA54-7C8676B08F3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3268339"/>
            <a:ext cx="554554" cy="592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8DF9FD-F527-6C60-94AD-4A3BA911EC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120"/>
          <a:stretch/>
        </p:blipFill>
        <p:spPr>
          <a:xfrm>
            <a:off x="1783441" y="3133349"/>
            <a:ext cx="640059" cy="7378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282A10-C989-B26A-3670-274E19507D6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8436" y="3083395"/>
            <a:ext cx="832884" cy="83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552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>
            <a:extLst>
              <a:ext uri="{FF2B5EF4-FFF2-40B4-BE49-F238E27FC236}">
                <a16:creationId xmlns:a16="http://schemas.microsoft.com/office/drawing/2014/main" id="{4159CD0E-0F73-4013-98F0-8E51F4FD4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2DFE9D-0842-4132-B299-17583342126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E5A3692D-352A-4FEE-B48A-8C1EEEF7C2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GIINORS</a:t>
            </a:r>
          </a:p>
        </p:txBody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A5F1BF60-50C8-4364-94F1-92F42A0826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12875" y="1143000"/>
            <a:ext cx="7315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ORIGINS</a:t>
            </a:r>
          </a:p>
          <a:p>
            <a:pPr eaLnBrk="1" hangingPunct="1"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SIGNIOR</a:t>
            </a:r>
          </a:p>
          <a:p>
            <a:pPr eaLnBrk="1" hangingPunct="1"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SIGNORI</a:t>
            </a:r>
          </a:p>
        </p:txBody>
      </p:sp>
      <p:sp>
        <p:nvSpPr>
          <p:cNvPr id="56325" name="Text Box 4">
            <a:extLst>
              <a:ext uri="{FF2B5EF4-FFF2-40B4-BE49-F238E27FC236}">
                <a16:creationId xmlns:a16="http://schemas.microsoft.com/office/drawing/2014/main" id="{3CD5A09B-8DE7-4C41-91AB-4213566B6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91000"/>
            <a:ext cx="777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THERE ARE MANY WORDS WITH ITALIAN </a:t>
            </a:r>
            <a:r>
              <a:rPr lang="en-US" altLang="en-US" sz="2400" b="1" i="1" u="sng" dirty="0"/>
              <a:t>ORIGINS</a:t>
            </a:r>
            <a:r>
              <a:rPr lang="en-US" altLang="en-US" sz="2400" dirty="0"/>
              <a:t> THAT ARE SIMILAR TO </a:t>
            </a:r>
            <a:r>
              <a:rPr lang="en-US" altLang="en-US" sz="2400" b="1" i="1" u="sng" dirty="0"/>
              <a:t>SIGNIOR</a:t>
            </a:r>
            <a:r>
              <a:rPr lang="en-US" altLang="en-US" sz="2400" dirty="0"/>
              <a:t> AND </a:t>
            </a:r>
            <a:r>
              <a:rPr lang="en-US" altLang="en-US" sz="2400" b="1" i="1" u="sng" dirty="0"/>
              <a:t>SIGNORI</a:t>
            </a:r>
            <a:r>
              <a:rPr lang="en-US" altLang="en-US" sz="2400" dirty="0"/>
              <a:t>.</a:t>
            </a:r>
          </a:p>
        </p:txBody>
      </p:sp>
      <p:sp>
        <p:nvSpPr>
          <p:cNvPr id="56326" name="Text Box 5">
            <a:extLst>
              <a:ext uri="{FF2B5EF4-FFF2-40B4-BE49-F238E27FC236}">
                <a16:creationId xmlns:a16="http://schemas.microsoft.com/office/drawing/2014/main" id="{178DACB9-EFE9-4466-92B9-543D4C57F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181600"/>
            <a:ext cx="7772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SIGNOR, SIGNORS, SIGNORY, SIGNORE, SIGNORI, SIGNORIES, SIGNIOR, SIGNIORI, SIGNIORIES, SIGNIORS, SEIGNEUR, SEIGNIOR, SIGNIORY, SEIGNORY, SIGNORA, SIGNORAS. LET ME KNOW IF I MISSED ANY. SIGh.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3A7792-AF54-4D06-90C2-06C1FD05B287}"/>
              </a:ext>
            </a:extLst>
          </p:cNvPr>
          <p:cNvSpPr txBox="1"/>
          <p:nvPr/>
        </p:nvSpPr>
        <p:spPr>
          <a:xfrm>
            <a:off x="6781800" y="2057400"/>
            <a:ext cx="533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+mj-lt"/>
              </a:rPr>
              <a:t>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00CDE4-926D-4A0F-90C8-03F9AFF9368D}"/>
              </a:ext>
            </a:extLst>
          </p:cNvPr>
          <p:cNvSpPr txBox="1"/>
          <p:nvPr/>
        </p:nvSpPr>
        <p:spPr>
          <a:xfrm>
            <a:off x="6705600" y="2362200"/>
            <a:ext cx="990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+mj-lt"/>
              </a:rPr>
              <a:t>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F0FE15-1F77-4DBF-9A40-31DD1981FD9C}"/>
              </a:ext>
            </a:extLst>
          </p:cNvPr>
          <p:cNvSpPr txBox="1"/>
          <p:nvPr/>
        </p:nvSpPr>
        <p:spPr>
          <a:xfrm>
            <a:off x="6705600" y="2667000"/>
            <a:ext cx="685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+mj-lt"/>
              </a:rPr>
              <a:t>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19E3C1-93A5-4761-A74D-5E80C0CA2209}"/>
              </a:ext>
            </a:extLst>
          </p:cNvPr>
          <p:cNvSpPr txBox="1"/>
          <p:nvPr/>
        </p:nvSpPr>
        <p:spPr>
          <a:xfrm>
            <a:off x="304800" y="6372225"/>
            <a:ext cx="1600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+mj-lt"/>
              </a:rPr>
              <a:t>HOOK/S?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9B33D-3812-4EB8-825E-91C9DB8830D5}"/>
              </a:ext>
            </a:extLst>
          </p:cNvPr>
          <p:cNvSpPr txBox="1"/>
          <p:nvPr/>
        </p:nvSpPr>
        <p:spPr>
          <a:xfrm>
            <a:off x="2930525" y="6372225"/>
            <a:ext cx="59086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+mj-lt"/>
              </a:rPr>
              <a:t>SIGNIOR</a:t>
            </a:r>
            <a:r>
              <a:rPr lang="en-US" sz="2400" b="1" u="sng" dirty="0">
                <a:latin typeface="+mj-lt"/>
              </a:rPr>
              <a:t>I</a:t>
            </a:r>
            <a:r>
              <a:rPr lang="en-US" sz="2400" dirty="0">
                <a:latin typeface="+mj-lt"/>
              </a:rPr>
              <a:t>   SIGNIOR</a:t>
            </a:r>
            <a:r>
              <a:rPr lang="en-US" sz="2400" b="1" u="sng" dirty="0">
                <a:latin typeface="+mj-lt"/>
              </a:rPr>
              <a:t>S</a:t>
            </a:r>
            <a:r>
              <a:rPr lang="en-US" sz="2400" dirty="0">
                <a:latin typeface="+mj-lt"/>
              </a:rPr>
              <a:t>  SIGNIOR</a:t>
            </a:r>
            <a:r>
              <a:rPr lang="en-US" sz="2400" b="1" u="sng" dirty="0">
                <a:latin typeface="+mj-lt"/>
              </a:rPr>
              <a:t>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80DB3A-90D5-4909-8C5C-0F7430322581}"/>
              </a:ext>
            </a:extLst>
          </p:cNvPr>
          <p:cNvSpPr txBox="1"/>
          <p:nvPr/>
        </p:nvSpPr>
        <p:spPr>
          <a:xfrm>
            <a:off x="6553200" y="1103313"/>
            <a:ext cx="990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_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528CC6-2505-40C4-A84A-88AE1932FA34}"/>
              </a:ext>
            </a:extLst>
          </p:cNvPr>
          <p:cNvSpPr txBox="1"/>
          <p:nvPr/>
        </p:nvSpPr>
        <p:spPr>
          <a:xfrm>
            <a:off x="6553200" y="3082925"/>
            <a:ext cx="990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>
            <a:extLst>
              <a:ext uri="{FF2B5EF4-FFF2-40B4-BE49-F238E27FC236}">
                <a16:creationId xmlns:a16="http://schemas.microsoft.com/office/drawing/2014/main" id="{EABF7D70-B07D-4817-B2B7-4C6317CF2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A5BEE7-A464-435A-9F0F-AB5AD387182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E31C7CCD-9850-4626-91F1-F7715655E8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GROINS</a:t>
            </a:r>
            <a:b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Y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CA35940F-E32A-4AFF-9B0C-D8E0412FEF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GINORSY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E50460-A1FD-4873-9934-0B7D696C2896}"/>
              </a:ext>
            </a:extLst>
          </p:cNvPr>
          <p:cNvSpPr txBox="1"/>
          <p:nvPr/>
        </p:nvSpPr>
        <p:spPr>
          <a:xfrm>
            <a:off x="3581400" y="5791200"/>
            <a:ext cx="3886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+mj-lt"/>
              </a:rPr>
              <a:t>ONE</a:t>
            </a:r>
            <a:r>
              <a:rPr lang="en-US" sz="2800" dirty="0">
                <a:latin typeface="+mj-lt"/>
              </a:rPr>
              <a:t> WORD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>
            <a:extLst>
              <a:ext uri="{FF2B5EF4-FFF2-40B4-BE49-F238E27FC236}">
                <a16:creationId xmlns:a16="http://schemas.microsoft.com/office/drawing/2014/main" id="{0B895793-C08F-47DB-AE0A-5F46D63A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E244C2-811F-4E1B-9F4F-2359EF1F44B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4674D005-3A04-4E78-B37D-043758F7D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GINORSY</a:t>
            </a:r>
          </a:p>
        </p:txBody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F6994B5A-4E1E-49ED-9BAA-8A15ABF4A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990600"/>
            <a:ext cx="7391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SIGNORY</a:t>
            </a:r>
          </a:p>
        </p:txBody>
      </p:sp>
      <p:sp>
        <p:nvSpPr>
          <p:cNvPr id="64517" name="Text Box 4">
            <a:extLst>
              <a:ext uri="{FF2B5EF4-FFF2-40B4-BE49-F238E27FC236}">
                <a16:creationId xmlns:a16="http://schemas.microsoft.com/office/drawing/2014/main" id="{09AF30BD-60B1-4420-B8AC-497A2CD4F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13" y="2263775"/>
            <a:ext cx="8396287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 dirty="0"/>
              <a:t>SIGNORY</a:t>
            </a:r>
            <a:r>
              <a:rPr lang="en-US" altLang="en-US" sz="3600" dirty="0"/>
              <a:t>: SEIGNORY, SEIGNIORY, SEIGNEURY, MEANING POWER, RANK, OR ESTATE OF A SEIGNIOR, OR FEUDAL LORD  (pl. SIGNORIES)</a:t>
            </a:r>
          </a:p>
        </p:txBody>
      </p:sp>
      <p:pic>
        <p:nvPicPr>
          <p:cNvPr id="64518" name="Picture 6" descr="The Seigniory -- 1965">
            <a:hlinkClick r:id="rId3"/>
            <a:extLst>
              <a:ext uri="{FF2B5EF4-FFF2-40B4-BE49-F238E27FC236}">
                <a16:creationId xmlns:a16="http://schemas.microsoft.com/office/drawing/2014/main" id="{2A2B61CA-6607-4EAE-8B5C-7186B7ED6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135"/>
          <a:stretch>
            <a:fillRect/>
          </a:stretch>
        </p:blipFill>
        <p:spPr bwMode="auto">
          <a:xfrm>
            <a:off x="2209800" y="4724400"/>
            <a:ext cx="48482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1C8E52-FE56-4E08-9D78-DC95320BC7A1}"/>
              </a:ext>
            </a:extLst>
          </p:cNvPr>
          <p:cNvSpPr txBox="1"/>
          <p:nvPr/>
        </p:nvSpPr>
        <p:spPr>
          <a:xfrm>
            <a:off x="7772400" y="1068388"/>
            <a:ext cx="990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>
            <a:extLst>
              <a:ext uri="{FF2B5EF4-FFF2-40B4-BE49-F238E27FC236}">
                <a16:creationId xmlns:a16="http://schemas.microsoft.com/office/drawing/2014/main" id="{C287D467-F98C-4C8F-8DBC-4D931E50B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86B783-08D1-4D43-BA93-D7DDEB6EAC6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B6EB9B7A-71EE-4B73-B5EC-92048BF21E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GROINS</a:t>
            </a:r>
            <a:b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O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8E36E2A9-0364-4D24-847D-2CF250F507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GINOORS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A5684D-E8ED-49B3-AAB5-F64DDB05B360}"/>
              </a:ext>
            </a:extLst>
          </p:cNvPr>
          <p:cNvSpPr txBox="1"/>
          <p:nvPr/>
        </p:nvSpPr>
        <p:spPr>
          <a:xfrm>
            <a:off x="3581400" y="5791200"/>
            <a:ext cx="3886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+mj-lt"/>
              </a:rPr>
              <a:t>ONE</a:t>
            </a:r>
            <a:r>
              <a:rPr lang="en-US" sz="2800" dirty="0">
                <a:latin typeface="+mj-lt"/>
              </a:rPr>
              <a:t> WORD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>
            <a:extLst>
              <a:ext uri="{FF2B5EF4-FFF2-40B4-BE49-F238E27FC236}">
                <a16:creationId xmlns:a16="http://schemas.microsoft.com/office/drawing/2014/main" id="{BF6C4F4B-966C-4E83-9467-8FD1BDBE8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AF3824-F119-41F7-90AB-D3027C10792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BDF9A070-0610-4E73-9B1B-E3399B71E5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GINOORS</a:t>
            </a:r>
          </a:p>
        </p:txBody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83DA4B3F-3724-4238-B1B6-AF0F879D07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036638"/>
            <a:ext cx="7467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ROOSING</a:t>
            </a:r>
          </a:p>
        </p:txBody>
      </p:sp>
      <p:sp>
        <p:nvSpPr>
          <p:cNvPr id="68613" name="Text Box 4">
            <a:extLst>
              <a:ext uri="{FF2B5EF4-FFF2-40B4-BE49-F238E27FC236}">
                <a16:creationId xmlns:a16="http://schemas.microsoft.com/office/drawing/2014/main" id="{675B1B6F-F810-4546-AC52-984FCC98A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524125"/>
            <a:ext cx="27432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/>
              <a:t>ROOSING</a:t>
            </a:r>
            <a:r>
              <a:rPr lang="en-US" altLang="en-US" dirty="0"/>
              <a:t>: PRAISING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/>
              <a:t>ROOSE ROOSED ROOSES    plus noun ROOSER/S</a:t>
            </a:r>
          </a:p>
        </p:txBody>
      </p:sp>
      <p:pic>
        <p:nvPicPr>
          <p:cNvPr id="68614" name="Picture 6" descr="Praising%20Saint">
            <a:extLst>
              <a:ext uri="{FF2B5EF4-FFF2-40B4-BE49-F238E27FC236}">
                <a16:creationId xmlns:a16="http://schemas.microsoft.com/office/drawing/2014/main" id="{7B27EB59-C2FB-4FB5-98BE-FCD5C70BB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1150" y="2524125"/>
            <a:ext cx="306705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8680647C-0558-496B-8CE3-765515548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" y="152400"/>
            <a:ext cx="533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>
            <a:extLst>
              <a:ext uri="{FF2B5EF4-FFF2-40B4-BE49-F238E27FC236}">
                <a16:creationId xmlns:a16="http://schemas.microsoft.com/office/drawing/2014/main" id="{97E69EC7-DC91-4D8B-8ABA-ED39EEC04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6D7858-62BE-4004-AEE5-9406BFB2216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BE866AAE-D951-40D1-9ADA-1D00DAC67E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GROINS</a:t>
            </a:r>
            <a:b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U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FA936ED9-A858-437E-8452-A1B4625EE5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GINORSU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2B24C-CE64-4A39-9D8D-950327FA91A7}"/>
              </a:ext>
            </a:extLst>
          </p:cNvPr>
          <p:cNvSpPr txBox="1"/>
          <p:nvPr/>
        </p:nvSpPr>
        <p:spPr>
          <a:xfrm>
            <a:off x="3581400" y="5791200"/>
            <a:ext cx="3886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THERE ARE </a:t>
            </a:r>
            <a:r>
              <a:rPr lang="en-US" b="1" dirty="0">
                <a:latin typeface="+mj-lt"/>
              </a:rPr>
              <a:t>TWO</a:t>
            </a:r>
            <a:r>
              <a:rPr lang="en-US" dirty="0">
                <a:latin typeface="+mj-lt"/>
              </a:rPr>
              <a:t>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>
            <a:extLst>
              <a:ext uri="{FF2B5EF4-FFF2-40B4-BE49-F238E27FC236}">
                <a16:creationId xmlns:a16="http://schemas.microsoft.com/office/drawing/2014/main" id="{DADE8392-3588-4611-A6E1-ADCDE33AF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D94C35-DBC3-45B6-B61C-D5EA06A1A60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0FDFC739-F547-4C06-BF84-C1A23AA214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GINORSU</a:t>
            </a:r>
          </a:p>
        </p:txBody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1FD57354-2506-4730-A638-9929AA23AE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0200" y="1143000"/>
            <a:ext cx="7467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6000">
                <a:latin typeface="Scramble" panose="020B0603050302020204" pitchFamily="34" charset="0"/>
              </a:rPr>
              <a:t>ROUSING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6000">
                <a:latin typeface="Scramble" panose="020B0603050302020204" pitchFamily="34" charset="0"/>
              </a:rPr>
              <a:t>SOURING</a:t>
            </a:r>
          </a:p>
        </p:txBody>
      </p:sp>
      <p:sp>
        <p:nvSpPr>
          <p:cNvPr id="72709" name="Text Box 4">
            <a:extLst>
              <a:ext uri="{FF2B5EF4-FFF2-40B4-BE49-F238E27FC236}">
                <a16:creationId xmlns:a16="http://schemas.microsoft.com/office/drawing/2014/main" id="{628BCB47-C8A2-4258-A17A-36C143DFE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895600"/>
            <a:ext cx="6781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SOURING</a:t>
            </a:r>
            <a:r>
              <a:rPr lang="en-US" altLang="en-US" sz="2400"/>
              <a:t>: MAKING OR BECOMING SOUR, MAKING OR BECOMING DISAGREEABLE, DISILLUSIONED, OR DISENCHANTED.</a:t>
            </a:r>
          </a:p>
        </p:txBody>
      </p:sp>
      <p:pic>
        <p:nvPicPr>
          <p:cNvPr id="72711" name="Picture 8" descr="hangover">
            <a:extLst>
              <a:ext uri="{FF2B5EF4-FFF2-40B4-BE49-F238E27FC236}">
                <a16:creationId xmlns:a16="http://schemas.microsoft.com/office/drawing/2014/main" id="{49B145B4-A244-4B8B-8D75-8E2FAA142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4267200"/>
            <a:ext cx="1981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2" name="Text Box 9">
            <a:extLst>
              <a:ext uri="{FF2B5EF4-FFF2-40B4-BE49-F238E27FC236}">
                <a16:creationId xmlns:a16="http://schemas.microsoft.com/office/drawing/2014/main" id="{572E06BA-082F-4F1D-A6C0-B24FB9480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419600"/>
            <a:ext cx="3810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u="sng"/>
              <a:t>ROUSING</a:t>
            </a:r>
            <a:r>
              <a:rPr lang="en-US" altLang="en-US" sz="2400"/>
              <a:t> SOMEONE FROM DEEP SLEEP WITHOUT </a:t>
            </a:r>
            <a:r>
              <a:rPr lang="en-US" altLang="en-US" sz="2400" b="1" i="1" u="sng"/>
              <a:t>SOURING</a:t>
            </a:r>
            <a:r>
              <a:rPr lang="en-US" altLang="en-US" sz="2400"/>
              <a:t> THEIR DISPOSITION CAN BE A CHALLENGE.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E19A7B-6AF1-43C9-9CCF-88BEB6BFBF00}"/>
              </a:ext>
            </a:extLst>
          </p:cNvPr>
          <p:cNvSpPr txBox="1"/>
          <p:nvPr/>
        </p:nvSpPr>
        <p:spPr>
          <a:xfrm>
            <a:off x="1143000" y="892175"/>
            <a:ext cx="1371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latin typeface="+mj-lt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EC0C44-29DE-4CFB-A637-2C8394A7F88F}"/>
              </a:ext>
            </a:extLst>
          </p:cNvPr>
          <p:cNvSpPr txBox="1"/>
          <p:nvPr/>
        </p:nvSpPr>
        <p:spPr>
          <a:xfrm>
            <a:off x="1143000" y="1371600"/>
            <a:ext cx="1371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latin typeface="+mj-lt"/>
              </a:rPr>
              <a:t>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43CEF-8911-4DB6-83AD-BEC1A8924C1D}"/>
              </a:ext>
            </a:extLst>
          </p:cNvPr>
          <p:cNvSpPr txBox="1"/>
          <p:nvPr/>
        </p:nvSpPr>
        <p:spPr>
          <a:xfrm>
            <a:off x="152400" y="2286000"/>
            <a:ext cx="1600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+mj-lt"/>
              </a:rPr>
              <a:t>HOOK/S?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7BDDB2-3E02-4188-B7C1-333DA307D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747963"/>
            <a:ext cx="1600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/>
              <a:t>A</a:t>
            </a:r>
            <a:r>
              <a:rPr lang="en-US" altLang="en-US" sz="2000"/>
              <a:t>ROUSING </a:t>
            </a:r>
            <a:r>
              <a:rPr lang="en-US" altLang="en-US" sz="2000" b="1" u="sng"/>
              <a:t>G</a:t>
            </a:r>
            <a:r>
              <a:rPr lang="en-US" altLang="en-US" sz="2000"/>
              <a:t>ROUSING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3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5">
            <a:extLst>
              <a:ext uri="{FF2B5EF4-FFF2-40B4-BE49-F238E27FC236}">
                <a16:creationId xmlns:a16="http://schemas.microsoft.com/office/drawing/2014/main" id="{78B44719-E4CD-4760-A360-E4B752BD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F357F6-593E-45EC-AA6A-32E2C19C5DA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6B968E8F-AC06-4C35-BDF0-F5F1AD343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GROINS</a:t>
            </a:r>
            <a:b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V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92397307-D4D9-4A9F-B060-5C8C3A64D2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GINORSV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A7BCDB-93DA-410F-9491-61DFA07BFCF6}"/>
              </a:ext>
            </a:extLst>
          </p:cNvPr>
          <p:cNvSpPr txBox="1"/>
          <p:nvPr/>
        </p:nvSpPr>
        <p:spPr>
          <a:xfrm>
            <a:off x="3581400" y="5791200"/>
            <a:ext cx="3886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+mj-lt"/>
              </a:rPr>
              <a:t>ONE</a:t>
            </a:r>
            <a:r>
              <a:rPr lang="en-US" sz="2800" dirty="0">
                <a:latin typeface="+mj-lt"/>
              </a:rPr>
              <a:t> WORD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5">
            <a:extLst>
              <a:ext uri="{FF2B5EF4-FFF2-40B4-BE49-F238E27FC236}">
                <a16:creationId xmlns:a16="http://schemas.microsoft.com/office/drawing/2014/main" id="{86216AA2-858D-4C66-BF4C-7498D04DE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066FAB-6FD1-4720-9838-E588E937941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7E66F42C-89FB-4FFE-8DFB-BE1F783AA7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GINORSV</a:t>
            </a:r>
          </a:p>
        </p:txBody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29AB0507-4FC2-4EAE-A13F-DC20C0E93A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391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ROVINGS</a:t>
            </a:r>
          </a:p>
        </p:txBody>
      </p:sp>
      <p:sp>
        <p:nvSpPr>
          <p:cNvPr id="76805" name="Text Box 4">
            <a:extLst>
              <a:ext uri="{FF2B5EF4-FFF2-40B4-BE49-F238E27FC236}">
                <a16:creationId xmlns:a16="http://schemas.microsoft.com/office/drawing/2014/main" id="{A9774470-1AC8-4B27-A4D9-78C12D6B5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503488"/>
            <a:ext cx="56388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/>
              <a:t>ROVINGS</a:t>
            </a:r>
            <a:r>
              <a:rPr lang="en-US" altLang="en-US" dirty="0"/>
              <a:t>: pl. of </a:t>
            </a:r>
            <a:r>
              <a:rPr lang="en-US" altLang="en-US" u="sng" dirty="0"/>
              <a:t>ROVING</a:t>
            </a:r>
            <a:r>
              <a:rPr lang="en-US" altLang="en-US" dirty="0"/>
              <a:t>, A ROLL OF TEXTILE FIBERS</a:t>
            </a:r>
          </a:p>
        </p:txBody>
      </p:sp>
      <p:pic>
        <p:nvPicPr>
          <p:cNvPr id="76806" name="Picture 6" descr="roving">
            <a:extLst>
              <a:ext uri="{FF2B5EF4-FFF2-40B4-BE49-F238E27FC236}">
                <a16:creationId xmlns:a16="http://schemas.microsoft.com/office/drawing/2014/main" id="{8E189DFA-4C56-4958-A402-5C89FD020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3657600"/>
            <a:ext cx="36576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326B4D-0187-4345-ABF5-357FB3CD7F2A}"/>
              </a:ext>
            </a:extLst>
          </p:cNvPr>
          <p:cNvSpPr txBox="1"/>
          <p:nvPr/>
        </p:nvSpPr>
        <p:spPr>
          <a:xfrm>
            <a:off x="7080250" y="4011613"/>
            <a:ext cx="184308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ADD “D” TO GET A NEW </a:t>
            </a:r>
            <a:r>
              <a:rPr lang="en-US" b="1" dirty="0">
                <a:solidFill>
                  <a:srgbClr val="0070C0"/>
                </a:solidFill>
                <a:latin typeface="+mj-lt"/>
              </a:rPr>
              <a:t>OWL3</a:t>
            </a:r>
            <a:r>
              <a:rPr lang="en-US" dirty="0">
                <a:latin typeface="+mj-lt"/>
              </a:rPr>
              <a:t> “EIGHT”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CEB3B6-D9B8-4C7D-84A4-7655592D625A}"/>
              </a:ext>
            </a:extLst>
          </p:cNvPr>
          <p:cNvSpPr txBox="1"/>
          <p:nvPr/>
        </p:nvSpPr>
        <p:spPr>
          <a:xfrm>
            <a:off x="7158038" y="4892675"/>
            <a:ext cx="18430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70C0"/>
                </a:solidFill>
                <a:latin typeface="+mj-lt"/>
              </a:rPr>
              <a:t>DROVINGS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452F24-28B2-4CBC-B570-D7A3D0C0F1C6}"/>
              </a:ext>
            </a:extLst>
          </p:cNvPr>
          <p:cNvSpPr txBox="1"/>
          <p:nvPr/>
        </p:nvSpPr>
        <p:spPr>
          <a:xfrm>
            <a:off x="452438" y="1355725"/>
            <a:ext cx="13716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800" b="1" dirty="0">
                <a:latin typeface="+mj-lt"/>
              </a:rPr>
              <a:t>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6AF416-297A-4F64-BD3C-8FFF22A8D92D}"/>
              </a:ext>
            </a:extLst>
          </p:cNvPr>
          <p:cNvSpPr txBox="1"/>
          <p:nvPr/>
        </p:nvSpPr>
        <p:spPr>
          <a:xfrm>
            <a:off x="7234238" y="3698875"/>
            <a:ext cx="18430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HOOK/S?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CDF671-73EB-4DE8-A58E-6303C30EC535}"/>
              </a:ext>
            </a:extLst>
          </p:cNvPr>
          <p:cNvSpPr txBox="1"/>
          <p:nvPr/>
        </p:nvSpPr>
        <p:spPr>
          <a:xfrm>
            <a:off x="7848600" y="1231900"/>
            <a:ext cx="990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5">
            <a:extLst>
              <a:ext uri="{FF2B5EF4-FFF2-40B4-BE49-F238E27FC236}">
                <a16:creationId xmlns:a16="http://schemas.microsoft.com/office/drawing/2014/main" id="{F42A6A74-F14D-41B5-A330-D938CEFBE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8DEE52-A004-44CA-91AF-93C8880410C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06AD50B3-5558-43EC-957E-7F3B2A2434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GROINS</a:t>
            </a:r>
            <a:b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N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84F26DB4-0C63-409D-A6FC-44C691799E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GINNORS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6B9CBA-9C90-4DCA-947F-4E4828FA6138}"/>
              </a:ext>
            </a:extLst>
          </p:cNvPr>
          <p:cNvSpPr txBox="1"/>
          <p:nvPr/>
        </p:nvSpPr>
        <p:spPr>
          <a:xfrm>
            <a:off x="3581400" y="5791200"/>
            <a:ext cx="3886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THERE ARE </a:t>
            </a:r>
            <a:r>
              <a:rPr lang="en-US" b="1" dirty="0">
                <a:latin typeface="+mj-lt"/>
              </a:rPr>
              <a:t>TWO</a:t>
            </a:r>
            <a:r>
              <a:rPr lang="en-US" dirty="0">
                <a:latin typeface="+mj-lt"/>
              </a:rPr>
              <a:t>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B7FD2A10-2D30-4F3E-9D4F-59DDA02F9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7BC7D2-9644-4B8B-B1FE-BE8CF21FEF5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587B753-D83B-4ED4-B1D9-B27ED18669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676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GINORS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96B2E590-09B3-48B9-ADC9-E3A134394B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3352800"/>
            <a:ext cx="7924800" cy="175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/>
              <a:t>      OF THE SIX POSSIBLE WORDS, 	   WHICH WILL WE CHOOSE       	       FOR A BINGO STEM?</a:t>
            </a:r>
          </a:p>
        </p:txBody>
      </p:sp>
      <p:pic>
        <p:nvPicPr>
          <p:cNvPr id="2" name="tile bag shuffle.wav">
            <a:hlinkClick r:id="" action="ppaction://media"/>
            <a:extLst>
              <a:ext uri="{FF2B5EF4-FFF2-40B4-BE49-F238E27FC236}">
                <a16:creationId xmlns:a16="http://schemas.microsoft.com/office/drawing/2014/main" id="{686DBC4D-BCE7-45A7-B039-9CFE6F761DE6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664325"/>
            <a:ext cx="1825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5">
            <a:extLst>
              <a:ext uri="{FF2B5EF4-FFF2-40B4-BE49-F238E27FC236}">
                <a16:creationId xmlns:a16="http://schemas.microsoft.com/office/drawing/2014/main" id="{7331B8B7-3FD1-4F97-8125-1CD513F03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B3D2D4-D8FC-436E-AD58-FB9D374FE6F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C7D2C1EE-453F-46C7-8BBF-E3605FEB2A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GINNORS</a:t>
            </a:r>
          </a:p>
        </p:txBody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C52407C5-9DA7-4EF7-85FE-1ACF44FE03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89038"/>
            <a:ext cx="73152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6600" dirty="0">
                <a:latin typeface="Scramble" panose="020B0603050302020204" pitchFamily="34" charset="0"/>
              </a:rPr>
              <a:t>SNORING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6600" dirty="0">
                <a:latin typeface="Scramble" panose="020B0603050302020204" pitchFamily="34" charset="0"/>
              </a:rPr>
              <a:t>SORNING</a:t>
            </a:r>
          </a:p>
        </p:txBody>
      </p:sp>
      <p:sp>
        <p:nvSpPr>
          <p:cNvPr id="80901" name="Text Box 4">
            <a:extLst>
              <a:ext uri="{FF2B5EF4-FFF2-40B4-BE49-F238E27FC236}">
                <a16:creationId xmlns:a16="http://schemas.microsoft.com/office/drawing/2014/main" id="{7A4E4AA2-9CAA-400A-A51B-4A990867D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8" y="3141663"/>
            <a:ext cx="86106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u="sng"/>
              <a:t>SORNING</a:t>
            </a:r>
            <a:r>
              <a:rPr lang="en-US" altLang="en-US" sz="2200"/>
              <a:t>: FORCING ONESELF ON OTHERS FOR FOOD &amp; LODGING (SORN, SORNS, SORNED, SORNING, SORNER/S)</a:t>
            </a:r>
          </a:p>
        </p:txBody>
      </p:sp>
      <p:pic>
        <p:nvPicPr>
          <p:cNvPr id="80902" name="Picture 6" descr="snoring">
            <a:extLst>
              <a:ext uri="{FF2B5EF4-FFF2-40B4-BE49-F238E27FC236}">
                <a16:creationId xmlns:a16="http://schemas.microsoft.com/office/drawing/2014/main" id="{73031F25-EC29-4C43-A2BD-4AA25F480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5364163"/>
            <a:ext cx="13239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3" name="SNORING.wav">
            <a:hlinkClick r:id="" action="ppaction://media"/>
            <a:extLst>
              <a:ext uri="{FF2B5EF4-FFF2-40B4-BE49-F238E27FC236}">
                <a16:creationId xmlns:a16="http://schemas.microsoft.com/office/drawing/2014/main" id="{ADC71148-B79A-4A25-8999-8CCAC57C7A1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65532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4" name="Text Box 8">
            <a:extLst>
              <a:ext uri="{FF2B5EF4-FFF2-40B4-BE49-F238E27FC236}">
                <a16:creationId xmlns:a16="http://schemas.microsoft.com/office/drawing/2014/main" id="{11AAEA4B-854C-4655-9514-9862889C8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572000"/>
            <a:ext cx="70104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FROM THE SOUND OF HIS </a:t>
            </a:r>
            <a:r>
              <a:rPr lang="en-US" altLang="en-US" sz="2400" b="1" u="sng"/>
              <a:t>SNORING</a:t>
            </a:r>
            <a:r>
              <a:rPr lang="en-US" altLang="en-US" sz="2400"/>
              <a:t>, THE FRIEND WHO HAD BEEN </a:t>
            </a:r>
            <a:r>
              <a:rPr lang="en-US" altLang="en-US" sz="2400" b="1" u="sng"/>
              <a:t>SORNING</a:t>
            </a:r>
            <a:r>
              <a:rPr lang="en-US" altLang="en-US" sz="2400"/>
              <a:t> FOR WEEKS WASN’T BOTHERED WHEN WE TOLD HIM HE HAD TO SLEEP IN A HAMMOCK!</a:t>
            </a:r>
          </a:p>
        </p:txBody>
      </p:sp>
      <p:pic>
        <p:nvPicPr>
          <p:cNvPr id="80905" name="Picture 10" descr="freeloader_front">
            <a:extLst>
              <a:ext uri="{FF2B5EF4-FFF2-40B4-BE49-F238E27FC236}">
                <a16:creationId xmlns:a16="http://schemas.microsoft.com/office/drawing/2014/main" id="{66C29ECF-B1A8-440C-9DEE-08F504889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313" y="4541838"/>
            <a:ext cx="1357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B1BF48-7A95-46E8-A7A0-F8579732CA8D}"/>
              </a:ext>
            </a:extLst>
          </p:cNvPr>
          <p:cNvSpPr txBox="1"/>
          <p:nvPr/>
        </p:nvSpPr>
        <p:spPr>
          <a:xfrm>
            <a:off x="7467600" y="1143000"/>
            <a:ext cx="13716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800" b="1" dirty="0">
                <a:latin typeface="+mj-lt"/>
              </a:rPr>
              <a:t>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9FE37C-56F3-44C6-8D6C-F9E157A17260}"/>
              </a:ext>
            </a:extLst>
          </p:cNvPr>
          <p:cNvSpPr txBox="1"/>
          <p:nvPr/>
        </p:nvSpPr>
        <p:spPr>
          <a:xfrm>
            <a:off x="3659188" y="3994150"/>
            <a:ext cx="2133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HOOK/S?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69C495-BCCA-5C81-0132-EC62BB5BECE0}"/>
              </a:ext>
            </a:extLst>
          </p:cNvPr>
          <p:cNvSpPr txBox="1"/>
          <p:nvPr/>
        </p:nvSpPr>
        <p:spPr>
          <a:xfrm>
            <a:off x="5295900" y="4020663"/>
            <a:ext cx="2133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SNORING</a:t>
            </a:r>
            <a:r>
              <a:rPr lang="en-US" sz="2400" b="1" u="sng" dirty="0">
                <a:latin typeface="+mj-lt"/>
              </a:rPr>
              <a:t>S</a:t>
            </a:r>
            <a:r>
              <a:rPr lang="en-US" sz="2400" dirty="0">
                <a:latin typeface="+mj-lt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2" fill="hold"/>
                                        <p:tgtEl>
                                          <p:spTgt spid="1474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7463"/>
                </p:tgtEl>
              </p:cMediaNode>
            </p:audio>
          </p:childTnLst>
        </p:cTn>
      </p:par>
    </p:tnLst>
    <p:bldLst>
      <p:bldP spid="10" grpId="0"/>
      <p:bldP spid="2" grpId="0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5">
            <a:extLst>
              <a:ext uri="{FF2B5EF4-FFF2-40B4-BE49-F238E27FC236}">
                <a16:creationId xmlns:a16="http://schemas.microsoft.com/office/drawing/2014/main" id="{A286583F-2883-4538-99BF-B9751BE81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6A121F-4F94-42E7-AB04-4C09EA983D9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CA6DA017-1972-41C1-AA1C-647888AFFD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000">
                <a:latin typeface="Scramble" panose="020B0603050302020204" pitchFamily="34" charset="0"/>
              </a:rPr>
              <a:t>GROINS</a:t>
            </a:r>
          </a:p>
        </p:txBody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EC74227E-B281-4774-862B-959E03698E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82296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THAT’S IT! THE DIFFICULT BINGOS:</a:t>
            </a:r>
          </a:p>
        </p:txBody>
      </p:sp>
      <p:sp>
        <p:nvSpPr>
          <p:cNvPr id="82949" name="Text Box 4">
            <a:extLst>
              <a:ext uri="{FF2B5EF4-FFF2-40B4-BE49-F238E27FC236}">
                <a16:creationId xmlns:a16="http://schemas.microsoft.com/office/drawing/2014/main" id="{FD0AD2AC-0CD1-47ED-8EBC-3595EA927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735138"/>
            <a:ext cx="8763000" cy="481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Scramble" panose="020B0603050302020204" pitchFamily="34" charset="0"/>
              </a:rPr>
              <a:t>ORIGANS  SIGNORA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Scramble" panose="020B0603050302020204" pitchFamily="34" charset="0"/>
              </a:rPr>
              <a:t>SORBING  ROPINGS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Scramble" panose="020B0603050302020204" pitchFamily="34" charset="0"/>
              </a:rPr>
              <a:t>SIGNORE  SIGNIOR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Scramble" panose="020B0603050302020204" pitchFamily="34" charset="0"/>
              </a:rPr>
              <a:t>SIGNORI  SORNING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Scramble" panose="020B0603050302020204" pitchFamily="34" charset="0"/>
              </a:rPr>
              <a:t>ROOSING  SPORING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Scramble" panose="020B0603050302020204" pitchFamily="34" charset="0"/>
              </a:rPr>
              <a:t>GRISONS  SIGNORS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Scramble" panose="020B0603050302020204" pitchFamily="34" charset="0"/>
              </a:rPr>
              <a:t>SORINGS  PROSING 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5">
            <a:extLst>
              <a:ext uri="{FF2B5EF4-FFF2-40B4-BE49-F238E27FC236}">
                <a16:creationId xmlns:a16="http://schemas.microsoft.com/office/drawing/2014/main" id="{C9BEE839-8A54-4E95-A4AE-E77608509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A86B5F-9E67-43AB-88FE-68D8ED4177F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5C197B40-D7A9-4C34-ABC4-1A9C3604E4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000" dirty="0">
                <a:latin typeface="Scramble" panose="020B0603050302020204" pitchFamily="34" charset="0"/>
              </a:rPr>
              <a:t>GROINS</a:t>
            </a:r>
          </a:p>
        </p:txBody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6672DE83-F94D-4877-8269-67C7643AA6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91821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dirty="0"/>
              <a:t>RELATIVELY NEW REAR </a:t>
            </a:r>
            <a:r>
              <a:rPr lang="en-US" altLang="en-US" sz="2800" b="1" dirty="0"/>
              <a:t>S</a:t>
            </a:r>
            <a:r>
              <a:rPr lang="en-US" altLang="en-US" sz="2800" dirty="0"/>
              <a:t> HOOKS FROM </a:t>
            </a:r>
            <a:r>
              <a:rPr lang="en-US" altLang="en-US" sz="2800" b="1" dirty="0">
                <a:solidFill>
                  <a:srgbClr val="0070C0"/>
                </a:solidFill>
              </a:rPr>
              <a:t>OWL3</a:t>
            </a:r>
            <a:r>
              <a:rPr lang="en-US" altLang="en-US" sz="2800" dirty="0"/>
              <a:t>: </a:t>
            </a:r>
          </a:p>
        </p:txBody>
      </p:sp>
      <p:sp>
        <p:nvSpPr>
          <p:cNvPr id="82949" name="Text Box 4">
            <a:extLst>
              <a:ext uri="{FF2B5EF4-FFF2-40B4-BE49-F238E27FC236}">
                <a16:creationId xmlns:a16="http://schemas.microsoft.com/office/drawing/2014/main" id="{6B317D8B-6B86-42CE-885C-84C52A977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743200"/>
            <a:ext cx="8763000" cy="291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5400" dirty="0">
                <a:solidFill>
                  <a:srgbClr val="0070C0"/>
                </a:solidFill>
                <a:latin typeface="Scramble" panose="020B0603050302020204" pitchFamily="34" charset="0"/>
              </a:rPr>
              <a:t>SCORINGS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5400" dirty="0">
                <a:solidFill>
                  <a:srgbClr val="0070C0"/>
                </a:solidFill>
                <a:latin typeface="Scramble" panose="020B0603050302020204" pitchFamily="34" charset="0"/>
              </a:rPr>
              <a:t>SORTINGS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5400" dirty="0">
                <a:solidFill>
                  <a:srgbClr val="0070C0"/>
                </a:solidFill>
                <a:latin typeface="Scramble" panose="020B0603050302020204" pitchFamily="34" charset="0"/>
              </a:rPr>
              <a:t>SNORINGS</a:t>
            </a:r>
          </a:p>
        </p:txBody>
      </p:sp>
    </p:spTree>
    <p:extLst>
      <p:ext uri="{BB962C8B-B14F-4D97-AF65-F5344CB8AC3E}">
        <p14:creationId xmlns:p14="http://schemas.microsoft.com/office/powerpoint/2010/main" val="86595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mph" presetSubtype="0" fill="hold" grpId="1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/>
      <p:bldP spid="82949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5">
            <a:extLst>
              <a:ext uri="{FF2B5EF4-FFF2-40B4-BE49-F238E27FC236}">
                <a16:creationId xmlns:a16="http://schemas.microsoft.com/office/drawing/2014/main" id="{C35D4262-BB17-42A2-8805-1AD7ACAC4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E0A9E8-A7D6-4D5A-B824-35FB273D263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/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48BA3FFA-7E79-4814-9BB1-6302D54DFB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600">
                <a:latin typeface="Scramble" panose="020B0603050302020204" pitchFamily="34" charset="0"/>
              </a:rPr>
              <a:t>GROINS</a:t>
            </a:r>
          </a:p>
        </p:txBody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DF5B2287-D3D6-4BE7-B5FD-53E0EC30A1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352800"/>
            <a:ext cx="7620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400" dirty="0"/>
              <a:t>		WHAT WAS THAT MNEMONIC PHRASE?</a:t>
            </a:r>
          </a:p>
        </p:txBody>
      </p:sp>
      <p:pic>
        <p:nvPicPr>
          <p:cNvPr id="2" name="DA123866.wav">
            <a:hlinkClick r:id="" action="ppaction://media"/>
            <a:extLst>
              <a:ext uri="{FF2B5EF4-FFF2-40B4-BE49-F238E27FC236}">
                <a16:creationId xmlns:a16="http://schemas.microsoft.com/office/drawing/2014/main" id="{FD5A4DD3-46BD-1C6D-B3BB-365383CB9A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6553200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19E6FA67-F2C8-4814-BF5E-3CF0DBADE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53D450-CB48-4AFD-8467-3BAEAB37E94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DB817ADF-E8B5-4F45-9A58-786790AA4E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GROINS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AC82E859-0484-4046-8A48-43FB7BA3DB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4200" y="1444986"/>
            <a:ext cx="8534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dirty="0"/>
              <a:t>      THIS CHAP’S WAS     THE BEST YOU’VE SEEN</a:t>
            </a:r>
          </a:p>
        </p:txBody>
      </p:sp>
      <p:pic>
        <p:nvPicPr>
          <p:cNvPr id="13317" name="Picture 6" descr="155IJAdidas%20Adidas%20Karate%20Groin%20Protector">
            <a:extLst>
              <a:ext uri="{FF2B5EF4-FFF2-40B4-BE49-F238E27FC236}">
                <a16:creationId xmlns:a16="http://schemas.microsoft.com/office/drawing/2014/main" id="{D738250A-023B-4503-A690-E4CB92664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46" r="461" b="-2272"/>
          <a:stretch>
            <a:fillRect/>
          </a:stretch>
        </p:blipFill>
        <p:spPr bwMode="auto">
          <a:xfrm>
            <a:off x="4343400" y="3048000"/>
            <a:ext cx="19478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7">
            <a:extLst>
              <a:ext uri="{FF2B5EF4-FFF2-40B4-BE49-F238E27FC236}">
                <a16:creationId xmlns:a16="http://schemas.microsoft.com/office/drawing/2014/main" id="{B4707F44-084F-4D0F-850E-2558E3653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048000"/>
            <a:ext cx="6096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pic>
        <p:nvPicPr>
          <p:cNvPr id="13319" name="Picture 9" descr="Going in the Groin">
            <a:extLst>
              <a:ext uri="{FF2B5EF4-FFF2-40B4-BE49-F238E27FC236}">
                <a16:creationId xmlns:a16="http://schemas.microsoft.com/office/drawing/2014/main" id="{FF16AF24-0B7D-4635-BA84-23D420D06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82"/>
          <a:stretch>
            <a:fillRect/>
          </a:stretch>
        </p:blipFill>
        <p:spPr bwMode="auto">
          <a:xfrm>
            <a:off x="2286000" y="3581400"/>
            <a:ext cx="19812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 Box 10">
            <a:extLst>
              <a:ext uri="{FF2B5EF4-FFF2-40B4-BE49-F238E27FC236}">
                <a16:creationId xmlns:a16="http://schemas.microsoft.com/office/drawing/2014/main" id="{CAAC08DF-AE8B-47F0-8F16-70E7C8F0C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429000"/>
            <a:ext cx="1295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6692383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5">
            <a:extLst>
              <a:ext uri="{FF2B5EF4-FFF2-40B4-BE49-F238E27FC236}">
                <a16:creationId xmlns:a16="http://schemas.microsoft.com/office/drawing/2014/main" id="{C35D4262-BB17-42A2-8805-1AD7ACAC4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E0A9E8-A7D6-4D5A-B824-35FB273D263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/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48BA3FFA-7E79-4814-9BB1-6302D54DFB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600">
                <a:latin typeface="Scramble" panose="020B0603050302020204" pitchFamily="34" charset="0"/>
              </a:rPr>
              <a:t>GROINS</a:t>
            </a:r>
          </a:p>
        </p:txBody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DF5B2287-D3D6-4BE7-B5FD-53E0EC30A1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35063" y="3200400"/>
            <a:ext cx="7620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400" dirty="0"/>
              <a:t>				 OR</a:t>
            </a:r>
          </a:p>
          <a:p>
            <a:pPr eaLnBrk="1" hangingPunct="1">
              <a:buFontTx/>
              <a:buNone/>
            </a:pPr>
            <a:r>
              <a:rPr lang="en-US" altLang="en-US" sz="4400" dirty="0"/>
              <a:t>   If playing with WGPO’s    	WOW24 word list…</a:t>
            </a:r>
          </a:p>
        </p:txBody>
      </p:sp>
      <p:pic>
        <p:nvPicPr>
          <p:cNvPr id="2" name="DA123866.wav">
            <a:hlinkClick r:id="" action="ppaction://media"/>
            <a:extLst>
              <a:ext uri="{FF2B5EF4-FFF2-40B4-BE49-F238E27FC236}">
                <a16:creationId xmlns:a16="http://schemas.microsoft.com/office/drawing/2014/main" id="{FD5A4DD3-46BD-1C6D-B3BB-365383CB9A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6553200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33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19E6FA67-F2C8-4814-BF5E-3CF0DBADE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6245225"/>
            <a:ext cx="5334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53D450-CB48-4AFD-8467-3BAEAB37E94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DB817ADF-E8B5-4F45-9A58-786790AA4E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GROINS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AC82E859-0484-4046-8A48-43FB7BA3DB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507331"/>
            <a:ext cx="8534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dirty="0"/>
              <a:t>      THIS CHAP’S WAS THE    	</a:t>
            </a:r>
            <a:r>
              <a:rPr lang="en-US" altLang="en-US" sz="4800" b="1" dirty="0"/>
              <a:t>BIGGEST</a:t>
            </a:r>
            <a:r>
              <a:rPr lang="en-US" altLang="en-US" sz="4800" dirty="0"/>
              <a:t> YOU’VE SEEN</a:t>
            </a:r>
          </a:p>
        </p:txBody>
      </p:sp>
      <p:pic>
        <p:nvPicPr>
          <p:cNvPr id="13317" name="Picture 6" descr="155IJAdidas%20Adidas%20Karate%20Groin%20Protector">
            <a:extLst>
              <a:ext uri="{FF2B5EF4-FFF2-40B4-BE49-F238E27FC236}">
                <a16:creationId xmlns:a16="http://schemas.microsoft.com/office/drawing/2014/main" id="{D738250A-023B-4503-A690-E4CB92664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46" r="461" b="-2272"/>
          <a:stretch>
            <a:fillRect/>
          </a:stretch>
        </p:blipFill>
        <p:spPr bwMode="auto">
          <a:xfrm>
            <a:off x="4343400" y="3048000"/>
            <a:ext cx="19478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7">
            <a:extLst>
              <a:ext uri="{FF2B5EF4-FFF2-40B4-BE49-F238E27FC236}">
                <a16:creationId xmlns:a16="http://schemas.microsoft.com/office/drawing/2014/main" id="{B4707F44-084F-4D0F-850E-2558E3653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048000"/>
            <a:ext cx="6096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pic>
        <p:nvPicPr>
          <p:cNvPr id="13319" name="Picture 9" descr="Going in the Groin">
            <a:extLst>
              <a:ext uri="{FF2B5EF4-FFF2-40B4-BE49-F238E27FC236}">
                <a16:creationId xmlns:a16="http://schemas.microsoft.com/office/drawing/2014/main" id="{FF16AF24-0B7D-4635-BA84-23D420D06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82"/>
          <a:stretch>
            <a:fillRect/>
          </a:stretch>
        </p:blipFill>
        <p:spPr bwMode="auto">
          <a:xfrm>
            <a:off x="2286000" y="3581400"/>
            <a:ext cx="19812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 Box 10">
            <a:extLst>
              <a:ext uri="{FF2B5EF4-FFF2-40B4-BE49-F238E27FC236}">
                <a16:creationId xmlns:a16="http://schemas.microsoft.com/office/drawing/2014/main" id="{CAAC08DF-AE8B-47F0-8F16-70E7C8F0C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429000"/>
            <a:ext cx="1295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320CC75-82B8-B8A7-D6FD-709B8ADED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9600" y="5245497"/>
            <a:ext cx="7620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kern="0" dirty="0"/>
              <a:t>		Includes the </a:t>
            </a:r>
            <a:r>
              <a:rPr lang="en-US" altLang="en-US" sz="2400" b="1" kern="0" dirty="0"/>
              <a:t>G</a:t>
            </a:r>
            <a:r>
              <a:rPr lang="en-US" altLang="en-US" sz="2400" kern="0" dirty="0"/>
              <a:t>, because</a:t>
            </a:r>
          </a:p>
          <a:p>
            <a:pPr eaLnBrk="1" hangingPunct="1">
              <a:buFontTx/>
              <a:buNone/>
            </a:pPr>
            <a:r>
              <a:rPr lang="en-US" altLang="en-US" sz="2400" kern="0" dirty="0"/>
              <a:t>         in WOW24: </a:t>
            </a:r>
            <a:r>
              <a:rPr lang="en-US" altLang="en-US" sz="2400" b="1" kern="0" dirty="0"/>
              <a:t>GROINS + G </a:t>
            </a:r>
            <a:r>
              <a:rPr lang="en-US" altLang="en-US" sz="2400" kern="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710039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5">
            <a:extLst>
              <a:ext uri="{FF2B5EF4-FFF2-40B4-BE49-F238E27FC236}">
                <a16:creationId xmlns:a16="http://schemas.microsoft.com/office/drawing/2014/main" id="{78B44719-E4CD-4760-A360-E4B752BD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F357F6-593E-45EC-AA6A-32E2C19C5DA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6B968E8F-AC06-4C35-BDF0-F5F1AD343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GROINS</a:t>
            </a:r>
            <a:b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G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92397307-D4D9-4A9F-B060-5C8C3A64D2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GGINORS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A7BCDB-93DA-410F-9491-61DFA07BFCF6}"/>
              </a:ext>
            </a:extLst>
          </p:cNvPr>
          <p:cNvSpPr txBox="1"/>
          <p:nvPr/>
        </p:nvSpPr>
        <p:spPr>
          <a:xfrm>
            <a:off x="3581400" y="5791200"/>
            <a:ext cx="3886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+mj-lt"/>
              </a:rPr>
              <a:t>ONE</a:t>
            </a:r>
            <a:r>
              <a:rPr lang="en-US" sz="2800" dirty="0">
                <a:latin typeface="+mj-lt"/>
              </a:rPr>
              <a:t> WORD </a:t>
            </a:r>
          </a:p>
        </p:txBody>
      </p:sp>
    </p:spTree>
    <p:extLst>
      <p:ext uri="{BB962C8B-B14F-4D97-AF65-F5344CB8AC3E}">
        <p14:creationId xmlns:p14="http://schemas.microsoft.com/office/powerpoint/2010/main" val="221929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5">
            <a:extLst>
              <a:ext uri="{FF2B5EF4-FFF2-40B4-BE49-F238E27FC236}">
                <a16:creationId xmlns:a16="http://schemas.microsoft.com/office/drawing/2014/main" id="{86216AA2-858D-4C66-BF4C-7498D04DE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066FAB-6FD1-4720-9838-E588E937941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7E66F42C-89FB-4FFE-8DFB-BE1F783AA7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GINORSV</a:t>
            </a:r>
          </a:p>
        </p:txBody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29AB0507-4FC2-4EAE-A13F-DC20C0E93A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391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GRINGOS</a:t>
            </a:r>
          </a:p>
        </p:txBody>
      </p:sp>
      <p:sp>
        <p:nvSpPr>
          <p:cNvPr id="76805" name="Text Box 4">
            <a:extLst>
              <a:ext uri="{FF2B5EF4-FFF2-40B4-BE49-F238E27FC236}">
                <a16:creationId xmlns:a16="http://schemas.microsoft.com/office/drawing/2014/main" id="{A9774470-1AC8-4B27-A4D9-78C12D6B5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425253"/>
            <a:ext cx="7543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/>
              <a:t>GRINGOS</a:t>
            </a:r>
            <a:r>
              <a:rPr lang="en-US" altLang="en-US" dirty="0"/>
              <a:t>: pl. of </a:t>
            </a:r>
            <a:r>
              <a:rPr lang="en-US" altLang="en-US" u="sng" dirty="0"/>
              <a:t>GRINGO</a:t>
            </a:r>
            <a:r>
              <a:rPr lang="en-US" altLang="en-US" dirty="0"/>
              <a:t>, A PERSON WHO IS NOT HISPANIC OR LATINO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CDF671-73EB-4DE8-A58E-6303C30EC535}"/>
              </a:ext>
            </a:extLst>
          </p:cNvPr>
          <p:cNvSpPr txBox="1"/>
          <p:nvPr/>
        </p:nvSpPr>
        <p:spPr>
          <a:xfrm>
            <a:off x="7848600" y="1231900"/>
            <a:ext cx="990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_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DE35D0-092F-8903-FB41-CC28537515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00" t="14100" r="5200" b="13200"/>
          <a:stretch/>
        </p:blipFill>
        <p:spPr>
          <a:xfrm>
            <a:off x="2895601" y="3581400"/>
            <a:ext cx="3371849" cy="278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5">
            <a:extLst>
              <a:ext uri="{FF2B5EF4-FFF2-40B4-BE49-F238E27FC236}">
                <a16:creationId xmlns:a16="http://schemas.microsoft.com/office/drawing/2014/main" id="{BD308001-87C4-4F11-98FF-E422A9486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619875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116A1D-DD76-4EFC-8FC3-349A3029071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4134765-AF5A-4BF0-81A7-79EE368DF0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000" dirty="0">
                <a:latin typeface="Scramble" panose="020B0603050302020204" pitchFamily="34" charset="0"/>
              </a:rPr>
              <a:t>GROINS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F3FCCF-E0F3-4B3E-859F-89E76B6C3D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200150"/>
            <a:ext cx="8839200" cy="54197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2DA25D-AE59-463D-93F4-E20E6DD992E9}"/>
              </a:ext>
            </a:extLst>
          </p:cNvPr>
          <p:cNvSpPr txBox="1"/>
          <p:nvPr/>
        </p:nvSpPr>
        <p:spPr>
          <a:xfrm>
            <a:off x="790699" y="6529613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gringos* not good in NWL23 but GRINGO/S good in WGPO’s WOW24!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3E9A0BFF-FAD5-4230-894A-542B46FF6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5FE5E8-4DFD-4FBB-89F6-04DB38350B0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61F038A3-2D9D-4CFA-98E2-D1A1CF6FE3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Scramble" panose="020B0603050302020204" pitchFamily="34" charset="0"/>
              </a:rPr>
              <a:t>GINORS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2B395CF3-3597-4A4C-B419-2C527CC20D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600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GROINS</a:t>
            </a:r>
          </a:p>
        </p:txBody>
      </p:sp>
      <p:sp>
        <p:nvSpPr>
          <p:cNvPr id="7173" name="Text Box 4">
            <a:extLst>
              <a:ext uri="{FF2B5EF4-FFF2-40B4-BE49-F238E27FC236}">
                <a16:creationId xmlns:a16="http://schemas.microsoft.com/office/drawing/2014/main" id="{FF07800B-9AEF-4C5F-BB2C-35B5A09F0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562600"/>
            <a:ext cx="807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AE44A-08D4-19C1-26B7-7C595E4CD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11D950-B503-92BA-FA7F-90BA6A2529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47637"/>
            <a:ext cx="5353050" cy="5567363"/>
          </a:xfrm>
          <a:prstGeom prst="rect">
            <a:avLst/>
          </a:prstGeom>
        </p:spPr>
      </p:pic>
      <p:sp>
        <p:nvSpPr>
          <p:cNvPr id="60418" name="Slide Number Placeholder 1">
            <a:extLst>
              <a:ext uri="{FF2B5EF4-FFF2-40B4-BE49-F238E27FC236}">
                <a16:creationId xmlns:a16="http://schemas.microsoft.com/office/drawing/2014/main" id="{4DA579B9-9B39-6B2F-8271-E6945CC5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9177" y="63436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232DB1BF-CE73-42B7-A20F-9866E3381E82}" type="slidenum">
              <a:rPr lang="en-US" altLang="en-US">
                <a:latin typeface="Arial" panose="020B0604020202020204" pitchFamily="34" charset="0"/>
              </a:rPr>
              <a:pPr/>
              <a:t>50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282266-978D-4153-75D4-9B63914D3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1908">
            <a:off x="292265" y="1827987"/>
            <a:ext cx="2371725" cy="19240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3E3E4E-75B9-40D7-BCB7-6D350CE253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818" y="3575844"/>
            <a:ext cx="1391152" cy="11144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30B105-B267-24C5-263B-66A42FE31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971" y="6243275"/>
            <a:ext cx="2105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none" dirty="0">
                <a:solidFill>
                  <a:schemeClr val="bg2">
                    <a:lumMod val="10000"/>
                  </a:schemeClr>
                </a:solidFill>
                <a:latin typeface="Brush Script MT" panose="03060802040406070304" pitchFamily="66" charset="0"/>
                <a:ea typeface="MS PGothic" panose="020B0600070205080204" pitchFamily="34" charset="-128"/>
              </a:rPr>
              <a:t>“Hey, Bill…”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58F035-4EEA-3676-E284-067F98807CA5}"/>
              </a:ext>
            </a:extLst>
          </p:cNvPr>
          <p:cNvSpPr txBox="1"/>
          <p:nvPr/>
        </p:nvSpPr>
        <p:spPr>
          <a:xfrm>
            <a:off x="116531" y="5834132"/>
            <a:ext cx="89058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u="none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suggestions or requests for additional PowerPoint slide shows to:</a:t>
            </a:r>
            <a:r>
              <a:rPr lang="en-US" sz="2000" b="1" i="0" u="none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williamrsnoddy@gmail.com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599B15-CFCC-8337-18B9-F12DE8D78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611" y="28505"/>
            <a:ext cx="609600" cy="609600"/>
          </a:xfrm>
          <a:prstGeom prst="ellipse">
            <a:avLst/>
          </a:prstGeom>
          <a:noFill/>
          <a:ln w="57150" algn="ctr">
            <a:solidFill>
              <a:srgbClr val="0B83F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B20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1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5">
            <a:extLst>
              <a:ext uri="{FF2B5EF4-FFF2-40B4-BE49-F238E27FC236}">
                <a16:creationId xmlns:a16="http://schemas.microsoft.com/office/drawing/2014/main" id="{BD308001-87C4-4F11-98FF-E422A9486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116A1D-DD76-4EFC-8FC3-349A3029071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22C9AEE4-7211-4D1A-9087-4C9B5E039E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939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5400"/>
              <a:t>THE END</a:t>
            </a:r>
          </a:p>
        </p:txBody>
      </p:sp>
      <p:pic>
        <p:nvPicPr>
          <p:cNvPr id="91140" name="Picture 1">
            <a:extLst>
              <a:ext uri="{FF2B5EF4-FFF2-40B4-BE49-F238E27FC236}">
                <a16:creationId xmlns:a16="http://schemas.microsoft.com/office/drawing/2014/main" id="{AFF1F041-99FA-44E8-B226-F0D3E85A55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3336925"/>
            <a:ext cx="1371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477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CA6B631F-5556-42D4-88A7-BB23E431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FB7CE0-BA84-47C1-B033-7555D4C151D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4F9F6185-99D1-4322-A020-A750CFDF1F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GROINS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A13C3014-E353-45CA-AC35-F5B270932E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181600"/>
            <a:ext cx="8229600" cy="17526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     OTHER GOOD WORDS ARE: </a:t>
            </a:r>
            <a:r>
              <a:rPr lang="en-US" altLang="en-US" sz="1800" b="1" u="sng" dirty="0"/>
              <a:t>GIRONS</a:t>
            </a:r>
            <a:r>
              <a:rPr lang="en-US" altLang="en-US" sz="1800" dirty="0"/>
              <a:t> (GYRONS, HERALDIC DESIGNS), </a:t>
            </a:r>
            <a:r>
              <a:rPr lang="en-US" altLang="en-US" sz="1800" b="1" u="sng" dirty="0"/>
              <a:t>GRISON</a:t>
            </a:r>
            <a:r>
              <a:rPr lang="en-US" altLang="en-US" sz="1800" dirty="0"/>
              <a:t> (A CARNIVOROUS MAMMAL), </a:t>
            </a:r>
            <a:r>
              <a:rPr lang="en-US" altLang="en-US" sz="1800" b="1" u="sng" dirty="0"/>
              <a:t>ROSING</a:t>
            </a:r>
            <a:r>
              <a:rPr lang="en-US" altLang="en-US" sz="1800" dirty="0"/>
              <a:t> (MAKING THE COLOR OF A ROSE), </a:t>
            </a:r>
            <a:r>
              <a:rPr lang="en-US" altLang="en-US" sz="1800" b="1" u="sng" dirty="0"/>
              <a:t>SIGNOR</a:t>
            </a:r>
            <a:r>
              <a:rPr lang="en-US" altLang="en-US" sz="1800" dirty="0"/>
              <a:t> (ITALIAN TITLE OF COURTESY FOR A MAN), AND </a:t>
            </a:r>
            <a:r>
              <a:rPr lang="en-US" altLang="en-US" sz="1800" b="1" u="sng" dirty="0"/>
              <a:t>SORING</a:t>
            </a:r>
            <a:r>
              <a:rPr lang="en-US" altLang="en-US" sz="1800" dirty="0"/>
              <a:t> (THE PRACTICE OF MAKING A HORSE’S FRONT FEET SORE TO PROMOTE HIGH-STEPPING.)</a:t>
            </a:r>
          </a:p>
          <a:p>
            <a:pPr eaLnBrk="1" hangingPunct="1"/>
            <a:endParaRPr lang="en-US" altLang="en-US" sz="1800" dirty="0"/>
          </a:p>
        </p:txBody>
      </p:sp>
      <p:sp>
        <p:nvSpPr>
          <p:cNvPr id="9221" name="Text Box 4">
            <a:extLst>
              <a:ext uri="{FF2B5EF4-FFF2-40B4-BE49-F238E27FC236}">
                <a16:creationId xmlns:a16="http://schemas.microsoft.com/office/drawing/2014/main" id="{B201664F-EEF2-4651-AFE4-C708C77CA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990600"/>
            <a:ext cx="3124200" cy="350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Scramble" panose="020B0603050302020204" pitchFamily="34" charset="0"/>
              </a:rPr>
              <a:t>GIRONS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Scramble" panose="020B0603050302020204" pitchFamily="34" charset="0"/>
              </a:rPr>
              <a:t>GRISON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Scramble" panose="020B0603050302020204" pitchFamily="34" charset="0"/>
              </a:rPr>
              <a:t>ROSING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Scramble" panose="020B0603050302020204" pitchFamily="34" charset="0"/>
              </a:rPr>
              <a:t>SIGNOR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Scramble" panose="020B0603050302020204" pitchFamily="34" charset="0"/>
              </a:rPr>
              <a:t>SORING</a:t>
            </a:r>
          </a:p>
        </p:txBody>
      </p:sp>
      <p:pic>
        <p:nvPicPr>
          <p:cNvPr id="9222" name="Picture 6" descr="The arms of Dragonsspine">
            <a:extLst>
              <a:ext uri="{FF2B5EF4-FFF2-40B4-BE49-F238E27FC236}">
                <a16:creationId xmlns:a16="http://schemas.microsoft.com/office/drawing/2014/main" id="{35BB70D6-B895-4D6F-B926-BB663B2AA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17335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grison">
            <a:extLst>
              <a:ext uri="{FF2B5EF4-FFF2-40B4-BE49-F238E27FC236}">
                <a16:creationId xmlns:a16="http://schemas.microsoft.com/office/drawing/2014/main" id="{84A41294-53FD-406B-AC2A-EE441DF5D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25146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9" descr="20050301-painting">
            <a:extLst>
              <a:ext uri="{FF2B5EF4-FFF2-40B4-BE49-F238E27FC236}">
                <a16:creationId xmlns:a16="http://schemas.microsoft.com/office/drawing/2014/main" id="{267FCB62-AB5A-4DAA-9883-F8B4002D6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Line 13">
            <a:extLst>
              <a:ext uri="{FF2B5EF4-FFF2-40B4-BE49-F238E27FC236}">
                <a16:creationId xmlns:a16="http://schemas.microsoft.com/office/drawing/2014/main" id="{624E6A15-11CF-4F47-881C-667FD7C4E42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23622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9" descr="tennessee%20walker">
            <a:extLst>
              <a:ext uri="{FF2B5EF4-FFF2-40B4-BE49-F238E27FC236}">
                <a16:creationId xmlns:a16="http://schemas.microsoft.com/office/drawing/2014/main" id="{8F9D3B77-BF59-4698-8053-9EBCAB245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91" b="98182" l="5806" r="100000">
                        <a14:foregroundMark x1="41935" y1="10455" x2="50323" y2="18636"/>
                        <a14:foregroundMark x1="50323" y1="18636" x2="52258" y2="53182"/>
                        <a14:foregroundMark x1="52258" y1="53182" x2="83871" y2="60000"/>
                        <a14:foregroundMark x1="83871" y1="60000" x2="90323" y2="69091"/>
                        <a14:foregroundMark x1="90323" y1="69091" x2="78710" y2="64091"/>
                        <a14:foregroundMark x1="78710" y1="64091" x2="67742" y2="70455"/>
                        <a14:foregroundMark x1="67742" y1="70455" x2="72258" y2="80000"/>
                        <a14:foregroundMark x1="72258" y1="80000" x2="69677" y2="90000"/>
                        <a14:foregroundMark x1="69677" y1="90000" x2="72903" y2="91364"/>
                        <a14:foregroundMark x1="51613" y1="93636" x2="51613" y2="93636"/>
                        <a14:foregroundMark x1="56774" y1="86364" x2="49677" y2="95909"/>
                        <a14:foregroundMark x1="49677" y1="95909" x2="49677" y2="95909"/>
                        <a14:foregroundMark x1="10968" y1="69545" x2="5806" y2="78636"/>
                        <a14:foregroundMark x1="5806" y1="78636" x2="12258" y2="87727"/>
                        <a14:foregroundMark x1="12258" y1="87727" x2="14194" y2="87727"/>
                        <a14:foregroundMark x1="30323" y1="96364" x2="30323" y2="96364"/>
                        <a14:foregroundMark x1="27742" y1="98182" x2="27742" y2="98182"/>
                        <a14:foregroundMark x1="12903" y1="36364" x2="12903" y2="36364"/>
                        <a14:foregroundMark x1="16774" y1="27273" x2="16774" y2="27273"/>
                        <a14:foregroundMark x1="17419" y1="25909" x2="17419" y2="25909"/>
                        <a14:foregroundMark x1="94839" y1="65455" x2="98710" y2="74545"/>
                        <a14:foregroundMark x1="99355" y1="75000" x2="99355" y2="75000"/>
                        <a14:backgroundMark x1="17419" y1="25455" x2="17419" y2="2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2635" y="2875247"/>
            <a:ext cx="1446130" cy="204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italian-flag-web">
            <a:extLst>
              <a:ext uri="{FF2B5EF4-FFF2-40B4-BE49-F238E27FC236}">
                <a16:creationId xmlns:a16="http://schemas.microsoft.com/office/drawing/2014/main" id="{C8C1D15D-BA18-409D-A5F4-D24A3F475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50" b="89286" l="4930" r="98592">
                        <a14:foregroundMark x1="57746" y1="33036" x2="59859" y2="78571"/>
                        <a14:foregroundMark x1="44366" y1="18750" x2="62676" y2="28571"/>
                        <a14:foregroundMark x1="62676" y1="28571" x2="66197" y2="52679"/>
                        <a14:foregroundMark x1="66197" y1="52679" x2="49296" y2="43750"/>
                        <a14:foregroundMark x1="49296" y1="43750" x2="47887" y2="37500"/>
                        <a14:foregroundMark x1="51408" y1="64286" x2="62676" y2="83929"/>
                        <a14:foregroundMark x1="62676" y1="83929" x2="66901" y2="58036"/>
                        <a14:foregroundMark x1="72535" y1="25893" x2="75352" y2="78571"/>
                        <a14:foregroundMark x1="75352" y1="78571" x2="94366" y2="82143"/>
                        <a14:foregroundMark x1="94366" y1="82143" x2="91549" y2="33036"/>
                        <a14:foregroundMark x1="91549" y1="33036" x2="73944" y2="24107"/>
                        <a14:foregroundMark x1="73944" y1="24107" x2="73944" y2="24107"/>
                        <a14:foregroundMark x1="79577" y1="20536" x2="79577" y2="20536"/>
                        <a14:foregroundMark x1="97887" y1="20536" x2="97887" y2="20536"/>
                        <a14:foregroundMark x1="94366" y1="23214" x2="94366" y2="23214"/>
                        <a14:foregroundMark x1="93662" y1="18750" x2="93662" y2="18750"/>
                        <a14:foregroundMark x1="95775" y1="53571" x2="95775" y2="53571"/>
                        <a14:foregroundMark x1="67606" y1="78571" x2="67606" y2="78571"/>
                        <a14:foregroundMark x1="45070" y1="51786" x2="52113" y2="82143"/>
                        <a14:foregroundMark x1="98592" y1="63393" x2="97183" y2="83036"/>
                        <a14:foregroundMark x1="44366" y1="39286" x2="46479" y2="64286"/>
                        <a14:foregroundMark x1="46479" y1="64286" x2="44366" y2="64286"/>
                        <a14:backgroundMark x1="4225" y1="9821" x2="9155" y2="80357"/>
                        <a14:backgroundMark x1="6338" y1="7143" x2="6338" y2="7143"/>
                        <a14:backgroundMark x1="3521" y1="7143" x2="7042" y2="1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38391" y="2270182"/>
            <a:ext cx="685797" cy="60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637C328D-3033-46F1-8796-15D6D714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D5C4C0-5C2A-4B98-9A66-415D2BF3298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D3800D6B-3084-46C3-AD83-B8E19A25A4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GROINS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091C027A-2620-4464-BFD6-13D0104327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6462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/>
              <a:t>WHAT MNEMONIC PHRASE </a:t>
            </a:r>
          </a:p>
          <a:p>
            <a:pPr eaLnBrk="1" hangingPunct="1">
              <a:buFontTx/>
              <a:buNone/>
            </a:pPr>
            <a:r>
              <a:rPr lang="en-US" altLang="en-US" sz="4000"/>
              <a:t>		CAN WE ASSOCIATE </a:t>
            </a:r>
          </a:p>
          <a:p>
            <a:pPr eaLnBrk="1" hangingPunct="1">
              <a:buFontTx/>
              <a:buNone/>
            </a:pPr>
            <a:r>
              <a:rPr lang="en-US" altLang="en-US" sz="4000"/>
              <a:t>	WITH THIS BINGO STEM?</a:t>
            </a:r>
          </a:p>
        </p:txBody>
      </p:sp>
      <p:pic>
        <p:nvPicPr>
          <p:cNvPr id="5125" name="jeopardy theme.wav">
            <a:hlinkClick r:id="" action="ppaction://media"/>
            <a:extLst>
              <a:ext uri="{FF2B5EF4-FFF2-40B4-BE49-F238E27FC236}">
                <a16:creationId xmlns:a16="http://schemas.microsoft.com/office/drawing/2014/main" id="{3CCF2CD8-D482-4E43-BDD7-9A81B959268E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65900"/>
            <a:ext cx="2746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 descr="Going in the Groin">
            <a:extLst>
              <a:ext uri="{FF2B5EF4-FFF2-40B4-BE49-F238E27FC236}">
                <a16:creationId xmlns:a16="http://schemas.microsoft.com/office/drawing/2014/main" id="{4FF475DE-75AE-496E-BDE7-56D81946C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4038600"/>
            <a:ext cx="3429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 Box 8">
            <a:extLst>
              <a:ext uri="{FF2B5EF4-FFF2-40B4-BE49-F238E27FC236}">
                <a16:creationId xmlns:a16="http://schemas.microsoft.com/office/drawing/2014/main" id="{CC819377-8701-4F29-A4A1-364705FA1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657600"/>
            <a:ext cx="129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96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54" fill="hold"/>
                                        <p:tgtEl>
                                          <p:spTgt spid="51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19E6FA67-F2C8-4814-BF5E-3CF0DBADE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53D450-CB48-4AFD-8467-3BAEAB37E94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DB817ADF-E8B5-4F45-9A58-786790AA4E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GROINS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AC82E859-0484-4046-8A48-43FB7BA3DB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4200" y="1444986"/>
            <a:ext cx="8534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dirty="0"/>
              <a:t>      THIS CHAP’S WAS     THE BEST YOU’VE SEEN</a:t>
            </a:r>
          </a:p>
        </p:txBody>
      </p:sp>
      <p:pic>
        <p:nvPicPr>
          <p:cNvPr id="13317" name="Picture 6" descr="155IJAdidas%20Adidas%20Karate%20Groin%20Protector">
            <a:extLst>
              <a:ext uri="{FF2B5EF4-FFF2-40B4-BE49-F238E27FC236}">
                <a16:creationId xmlns:a16="http://schemas.microsoft.com/office/drawing/2014/main" id="{D738250A-023B-4503-A690-E4CB92664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46" r="461" b="-2272"/>
          <a:stretch>
            <a:fillRect/>
          </a:stretch>
        </p:blipFill>
        <p:spPr bwMode="auto">
          <a:xfrm>
            <a:off x="4343400" y="3048000"/>
            <a:ext cx="19478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7">
            <a:extLst>
              <a:ext uri="{FF2B5EF4-FFF2-40B4-BE49-F238E27FC236}">
                <a16:creationId xmlns:a16="http://schemas.microsoft.com/office/drawing/2014/main" id="{B4707F44-084F-4D0F-850E-2558E3653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048000"/>
            <a:ext cx="6096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pic>
        <p:nvPicPr>
          <p:cNvPr id="13319" name="Picture 9" descr="Going in the Groin">
            <a:extLst>
              <a:ext uri="{FF2B5EF4-FFF2-40B4-BE49-F238E27FC236}">
                <a16:creationId xmlns:a16="http://schemas.microsoft.com/office/drawing/2014/main" id="{FF16AF24-0B7D-4635-BA84-23D420D06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82"/>
          <a:stretch>
            <a:fillRect/>
          </a:stretch>
        </p:blipFill>
        <p:spPr bwMode="auto">
          <a:xfrm>
            <a:off x="2286000" y="3581400"/>
            <a:ext cx="19812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 Box 10">
            <a:extLst>
              <a:ext uri="{FF2B5EF4-FFF2-40B4-BE49-F238E27FC236}">
                <a16:creationId xmlns:a16="http://schemas.microsoft.com/office/drawing/2014/main" id="{CAAC08DF-AE8B-47F0-8F16-70E7C8F0C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429000"/>
            <a:ext cx="1295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412B88BD-5F68-4350-8169-28573FBAE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6E39AA-26FF-432A-BC31-39EFA29DC94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77C86850-E68B-48CA-A041-649BD07ABC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738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GROINS</a:t>
            </a:r>
            <a:b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2">
                    <a:lumMod val="75000"/>
                  </a:schemeClr>
                </a:solidFill>
                <a:latin typeface="Scramble" panose="020B0603050302020204" pitchFamily="34" charset="0"/>
              </a:rPr>
              <a:t>T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06899232-9AC1-4E71-B46C-BF083EB0C8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GINORST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3F5208-74AE-4E0E-995C-40B204E0A08B}"/>
              </a:ext>
            </a:extLst>
          </p:cNvPr>
          <p:cNvSpPr txBox="1"/>
          <p:nvPr/>
        </p:nvSpPr>
        <p:spPr>
          <a:xfrm>
            <a:off x="3581400" y="5791200"/>
            <a:ext cx="3886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THERE ARE </a:t>
            </a:r>
            <a:r>
              <a:rPr lang="en-US" b="1" dirty="0">
                <a:latin typeface="+mj-lt"/>
              </a:rPr>
              <a:t>THREE</a:t>
            </a:r>
            <a:r>
              <a:rPr lang="en-US" dirty="0">
                <a:latin typeface="+mj-lt"/>
              </a:rPr>
              <a:t>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ED8D2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FEE9E5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ED8D2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FEE9E5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1689</Words>
  <Application>Microsoft Macintosh PowerPoint</Application>
  <PresentationFormat>On-screen Show (4:3)</PresentationFormat>
  <Paragraphs>421</Paragraphs>
  <Slides>51</Slides>
  <Notes>51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Calibri</vt:lpstr>
      <vt:lpstr>Brush Script MT</vt:lpstr>
      <vt:lpstr>Arial Black</vt:lpstr>
      <vt:lpstr>Tahoma</vt:lpstr>
      <vt:lpstr>Arial</vt:lpstr>
      <vt:lpstr>Scramble</vt:lpstr>
      <vt:lpstr>Helvetica</vt:lpstr>
      <vt:lpstr>Default Design</vt:lpstr>
      <vt:lpstr>GINORS</vt:lpstr>
      <vt:lpstr>GINORS</vt:lpstr>
      <vt:lpstr>GINORS</vt:lpstr>
      <vt:lpstr>GINORS</vt:lpstr>
      <vt:lpstr>GINORS</vt:lpstr>
      <vt:lpstr>GROINS</vt:lpstr>
      <vt:lpstr>GROINS</vt:lpstr>
      <vt:lpstr>GROINS</vt:lpstr>
      <vt:lpstr>GROINS T  </vt:lpstr>
      <vt:lpstr>GINORST</vt:lpstr>
      <vt:lpstr>GROINS H  </vt:lpstr>
      <vt:lpstr>GHINORS</vt:lpstr>
      <vt:lpstr>PowerPoint Presentation</vt:lpstr>
      <vt:lpstr>GROINS A  </vt:lpstr>
      <vt:lpstr>AGINORS</vt:lpstr>
      <vt:lpstr>PowerPoint Presentation</vt:lpstr>
      <vt:lpstr>GROINS C  </vt:lpstr>
      <vt:lpstr>CGINORS</vt:lpstr>
      <vt:lpstr>GROINS P  </vt:lpstr>
      <vt:lpstr>GINOPRS</vt:lpstr>
      <vt:lpstr>GROINS S  </vt:lpstr>
      <vt:lpstr>GINORSS</vt:lpstr>
      <vt:lpstr>GROINS W  </vt:lpstr>
      <vt:lpstr>GINORSW</vt:lpstr>
      <vt:lpstr>GROINS E  </vt:lpstr>
      <vt:lpstr>EGINORS</vt:lpstr>
      <vt:lpstr>GROINS B  </vt:lpstr>
      <vt:lpstr>BGINORS</vt:lpstr>
      <vt:lpstr>GROINS I  </vt:lpstr>
      <vt:lpstr>GIINORS</vt:lpstr>
      <vt:lpstr>GROINS Y  </vt:lpstr>
      <vt:lpstr>GINORSY</vt:lpstr>
      <vt:lpstr>GROINS O  </vt:lpstr>
      <vt:lpstr>GINOORS</vt:lpstr>
      <vt:lpstr>GROINS U  </vt:lpstr>
      <vt:lpstr>GINORSU</vt:lpstr>
      <vt:lpstr>GROINS V  </vt:lpstr>
      <vt:lpstr>GINORSV</vt:lpstr>
      <vt:lpstr>GROINS N  </vt:lpstr>
      <vt:lpstr>GINNORS</vt:lpstr>
      <vt:lpstr>GROINS</vt:lpstr>
      <vt:lpstr>GROINS</vt:lpstr>
      <vt:lpstr>GROINS</vt:lpstr>
      <vt:lpstr>GROINS</vt:lpstr>
      <vt:lpstr>GROINS</vt:lpstr>
      <vt:lpstr>GROINS</vt:lpstr>
      <vt:lpstr>GROINS G  </vt:lpstr>
      <vt:lpstr>GINORSV</vt:lpstr>
      <vt:lpstr>GROINS</vt:lpstr>
      <vt:lpstr>PowerPoint Presentation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2024-04-16T13:45:01Z</dcterms:created>
  <dcterms:modified xsi:type="dcterms:W3CDTF">2024-05-06T06:49:36Z</dcterms:modified>
</cp:coreProperties>
</file>