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48" r:id="rId1"/>
  </p:sldMasterIdLst>
  <p:notesMasterIdLst>
    <p:notesMasterId r:id="rId134"/>
  </p:notesMasterIdLst>
  <p:sldIdLst>
    <p:sldId id="256" r:id="rId2"/>
    <p:sldId id="257" r:id="rId3"/>
    <p:sldId id="258" r:id="rId4"/>
    <p:sldId id="400" r:id="rId5"/>
    <p:sldId id="401" r:id="rId6"/>
    <p:sldId id="402" r:id="rId7"/>
    <p:sldId id="415" r:id="rId8"/>
    <p:sldId id="403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433" r:id="rId27"/>
    <p:sldId id="434" r:id="rId28"/>
    <p:sldId id="435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3" r:id="rId45"/>
    <p:sldId id="452" r:id="rId46"/>
    <p:sldId id="454" r:id="rId47"/>
    <p:sldId id="521" r:id="rId48"/>
    <p:sldId id="522" r:id="rId49"/>
    <p:sldId id="523" r:id="rId50"/>
    <p:sldId id="524" r:id="rId51"/>
    <p:sldId id="525" r:id="rId52"/>
    <p:sldId id="526" r:id="rId53"/>
    <p:sldId id="527" r:id="rId54"/>
    <p:sldId id="528" r:id="rId55"/>
    <p:sldId id="529" r:id="rId56"/>
    <p:sldId id="530" r:id="rId57"/>
    <p:sldId id="531" r:id="rId58"/>
    <p:sldId id="532" r:id="rId59"/>
    <p:sldId id="533" r:id="rId60"/>
    <p:sldId id="534" r:id="rId61"/>
    <p:sldId id="535" r:id="rId62"/>
    <p:sldId id="536" r:id="rId63"/>
    <p:sldId id="537" r:id="rId64"/>
    <p:sldId id="538" r:id="rId65"/>
    <p:sldId id="539" r:id="rId66"/>
    <p:sldId id="540" r:id="rId67"/>
    <p:sldId id="456" r:id="rId68"/>
    <p:sldId id="457" r:id="rId69"/>
    <p:sldId id="458" r:id="rId70"/>
    <p:sldId id="459" r:id="rId71"/>
    <p:sldId id="460" r:id="rId72"/>
    <p:sldId id="461" r:id="rId73"/>
    <p:sldId id="462" r:id="rId74"/>
    <p:sldId id="463" r:id="rId75"/>
    <p:sldId id="464" r:id="rId76"/>
    <p:sldId id="465" r:id="rId77"/>
    <p:sldId id="466" r:id="rId78"/>
    <p:sldId id="467" r:id="rId79"/>
    <p:sldId id="468" r:id="rId80"/>
    <p:sldId id="469" r:id="rId81"/>
    <p:sldId id="470" r:id="rId82"/>
    <p:sldId id="471" r:id="rId83"/>
    <p:sldId id="472" r:id="rId84"/>
    <p:sldId id="473" r:id="rId85"/>
    <p:sldId id="474" r:id="rId86"/>
    <p:sldId id="475" r:id="rId87"/>
    <p:sldId id="477" r:id="rId88"/>
    <p:sldId id="478" r:id="rId89"/>
    <p:sldId id="479" r:id="rId90"/>
    <p:sldId id="480" r:id="rId91"/>
    <p:sldId id="481" r:id="rId92"/>
    <p:sldId id="482" r:id="rId93"/>
    <p:sldId id="483" r:id="rId94"/>
    <p:sldId id="484" r:id="rId95"/>
    <p:sldId id="485" r:id="rId96"/>
    <p:sldId id="486" r:id="rId97"/>
    <p:sldId id="487" r:id="rId98"/>
    <p:sldId id="488" r:id="rId99"/>
    <p:sldId id="489" r:id="rId100"/>
    <p:sldId id="490" r:id="rId101"/>
    <p:sldId id="491" r:id="rId102"/>
    <p:sldId id="492" r:id="rId103"/>
    <p:sldId id="493" r:id="rId104"/>
    <p:sldId id="494" r:id="rId105"/>
    <p:sldId id="495" r:id="rId106"/>
    <p:sldId id="496" r:id="rId107"/>
    <p:sldId id="497" r:id="rId108"/>
    <p:sldId id="498" r:id="rId109"/>
    <p:sldId id="499" r:id="rId110"/>
    <p:sldId id="500" r:id="rId111"/>
    <p:sldId id="501" r:id="rId112"/>
    <p:sldId id="502" r:id="rId113"/>
    <p:sldId id="503" r:id="rId114"/>
    <p:sldId id="504" r:id="rId115"/>
    <p:sldId id="505" r:id="rId116"/>
    <p:sldId id="506" r:id="rId117"/>
    <p:sldId id="507" r:id="rId118"/>
    <p:sldId id="508" r:id="rId119"/>
    <p:sldId id="509" r:id="rId120"/>
    <p:sldId id="510" r:id="rId121"/>
    <p:sldId id="511" r:id="rId122"/>
    <p:sldId id="512" r:id="rId123"/>
    <p:sldId id="513" r:id="rId124"/>
    <p:sldId id="514" r:id="rId125"/>
    <p:sldId id="515" r:id="rId126"/>
    <p:sldId id="516" r:id="rId127"/>
    <p:sldId id="517" r:id="rId128"/>
    <p:sldId id="518" r:id="rId129"/>
    <p:sldId id="519" r:id="rId130"/>
    <p:sldId id="520" r:id="rId131"/>
    <p:sldId id="476" r:id="rId132"/>
    <p:sldId id="404" r:id="rId133"/>
  </p:sldIdLst>
  <p:sldSz cx="12192000" cy="6858000"/>
  <p:notesSz cx="6858000" cy="9144000"/>
  <p:embeddedFontLst>
    <p:embeddedFont>
      <p:font typeface="Arial Black" panose="020B0604020202020204" pitchFamily="34" charset="0"/>
      <p:bold r:id="rId135"/>
    </p:embeddedFont>
    <p:embeddedFont>
      <p:font typeface="Roboto" panose="02000000000000000000" pitchFamily="2" charset="0"/>
      <p:regular r:id="rId136"/>
      <p:bold r:id="rId137"/>
      <p:italic r:id="rId138"/>
      <p:boldItalic r:id="rId139"/>
    </p:embeddedFont>
    <p:embeddedFont>
      <p:font typeface="Scramble" panose="020B0603050302020204" pitchFamily="34" charset="0"/>
      <p:regular r:id="rId1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2721" autoAdjust="0"/>
  </p:normalViewPr>
  <p:slideViewPr>
    <p:cSldViewPr snapToGrid="0">
      <p:cViewPr varScale="1">
        <p:scale>
          <a:sx n="105" d="100"/>
          <a:sy n="105" d="100"/>
        </p:scale>
        <p:origin x="1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4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font" Target="fonts/font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font" Target="fonts/font1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98B3B-72B1-40B2-9123-3F9A0DB86286}" type="datetimeFigureOut">
              <a:rPr lang="en-US" smtClean="0"/>
              <a:t>4/14/24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FB233-F180-46E1-85A0-4C363379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66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40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0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21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INLETTING: 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The process of carving out recesses in wooden stocks with precision, using gouges, chisels and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 scrapers to accept the steel components of a firearm.</a:t>
            </a:r>
          </a:p>
          <a:p>
            <a:b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0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05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75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9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B21FD-523F-8FB0-8F0D-96EC6D270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74F57-70D6-4CDF-BC3F-A3B41261B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38C2B-B5D4-7249-A3DA-F7BBBD9E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C5DF-8B65-4CDC-AF24-DCEB27637906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EE4BE-3059-BCD9-D7C3-5D2E68C5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23177-02FC-FCD3-A47A-4AB60737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0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27B-ED49-75FE-4E06-61D82CBDA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EC0CD-C46E-CF4B-4179-18C1E7F3B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D6267-2BBB-A1C7-CAA2-A70736DE4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C2FC1-62DC-4D69-A57D-C02676219743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C56E-94CA-070D-1745-88FF21AA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3E8AC-5727-33F9-A087-DFBA186D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9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131182-34D7-26C3-7DFA-B7310C867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75101-D04E-7B91-BC2A-79E557F71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D9168-F117-8773-C360-E9108052C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2601-5800-426C-A2CA-91E28463B02A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94145-C062-D1D3-3702-BE8DAE50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979A2-37C4-3A55-D84C-427E9E93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0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D73B-17EF-1D05-69D7-0D6E422E6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CE5FA-0482-90B4-0A65-EBBCA568F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0386F-927D-8F10-43DA-1387601B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7817-EAA2-4CD6-8A60-648A90C7F171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71A73-DAB1-8E40-C84A-3EFFB0E1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45B23-548A-422C-7B96-739496C6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86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042D0-78B1-BEA1-49D8-7A2F152AE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9575C-472D-F7CB-7BA3-3664CFFF0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3F4F3-8704-2111-91C0-845F50C1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3F6C-85A6-416B-9D50-0D767187D14F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2EB78-00C9-9DAC-08E2-DB44B7CC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BADD1-95A7-6897-D2FE-70CFF9FA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9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10410-FEF6-A71D-26DB-7D9E3FE1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109F6-C307-1778-30C4-3B29C6155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B2B3B-74DB-F09C-1FD4-538ABDC4E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33776-110A-4586-1E6F-99C20C35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E1E6-5EAA-4EE9-9AF8-076F2040191E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00790-1C17-8AB2-266F-C8D1029E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3EB12-8543-E8C7-E6FB-EE1492DB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88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53C2-9EBA-A7C4-4F49-BE8029CA9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4DE6-48D5-68C3-D511-F8F673EC7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6AD12-D765-4010-2889-98393EBCF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9B7DC-394B-AD3B-D1CC-8811B157F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F98F9-9699-7FF1-D5C1-3BF3DC1A0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149AE1-3B8A-D653-28B7-130C9F5BD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9E25-56D0-4293-8D77-316D8B6FA4C6}" type="datetime1">
              <a:rPr lang="en-US" smtClean="0"/>
              <a:t>4/14/24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9BC2B-5C81-FCCB-0E57-1BECFC21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A59791-0501-52E2-6BEE-7B58DAD7D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900A-EF0C-011C-CDD2-701A70C5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DA0B7-03AF-1CAC-8121-B9C899611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DF59-AE10-48D7-AF5D-E6DF4E868D09}" type="datetime1">
              <a:rPr lang="en-US" smtClean="0"/>
              <a:t>4/14/24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405F5-E68A-33FB-9EAA-3B5F3037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AF851-E1B4-6970-0330-0F2B3406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8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112D1-B3FC-82CA-F519-F6FE06977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6009-DCA1-4426-968A-3087E0A9D301}" type="datetime1">
              <a:rPr lang="en-US" smtClean="0"/>
              <a:t>4/14/24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8520D-52CE-CC4E-4DA2-EC01ABFB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12A87-A937-90FD-50D7-34533B879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5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AC043-7D02-B5E7-59CE-063DAFD9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6D2B9-9FD7-F02A-7AC7-C0B0AF45A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D0ACF-FFBA-F2DE-1892-45CFAD6FF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B96D1-2B27-DAB6-0C5E-5C60D7223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01A0-2684-4D27-AC0C-0E992E6C9739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AFEE1-4FF9-6B77-1191-24CFD62B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F87CA-8987-E224-D651-CF103BBC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3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96813-59AC-0EF0-C41E-F1BC30DFA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6AF760-EC21-49B0-879C-0D1EE2801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DD0AB-DD5A-72A9-ED8D-14A56C383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00D8B-F1BC-DB3F-227B-9F85D2AA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D170-9044-49F0-984A-C1EA00A19929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6B4F3-D89E-0F95-C2DA-413F7E49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1F1DE-1B69-276C-0FEB-5528ADA6E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7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508764-6CB2-D657-C02B-787A8F9E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E17D6-B1B5-6DCD-FDBD-A21A5906A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27D85-9CB0-B18D-958C-0C6FC132D3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7BF45-90F8-4582-B4AB-DF9F1ABEA57E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7269F-0AA5-6813-B66E-C5569C56B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359D6-2FEA-0D32-D2E3-0587680AC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6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microsoft.com/office/2007/relationships/hdphoto" Target="../media/hdphoto28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2.png"/><Relationship Id="rId4" Type="http://schemas.openxmlformats.org/officeDocument/2006/relationships/image" Target="../media/image161.gif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microsoft.com/office/2007/relationships/hdphoto" Target="../media/hdphoto33.wdp"/><Relationship Id="rId4" Type="http://schemas.openxmlformats.org/officeDocument/2006/relationships/image" Target="../media/image164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62.png"/><Relationship Id="rId4" Type="http://schemas.openxmlformats.org/officeDocument/2006/relationships/image" Target="../media/image166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52.png"/><Relationship Id="rId4" Type="http://schemas.microsoft.com/office/2007/relationships/hdphoto" Target="../media/hdphoto10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microsoft.com/office/2007/relationships/hdphoto" Target="../media/hdphoto14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microsoft.com/office/2007/relationships/hdphoto" Target="../media/hdphoto17.wdp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microsoft.com/office/2007/relationships/hdphoto" Target="../media/hdphoto18.wdp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microsoft.com/office/2007/relationships/hdphoto" Target="../media/hdphoto19.wdp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openxmlformats.org/officeDocument/2006/relationships/image" Target="../media/image96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microsoft.com/office/2007/relationships/hdphoto" Target="../media/hdphoto24.wdp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microsoft.com/office/2007/relationships/hdphoto" Target="../media/hdphoto25.wdp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11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D0DE3-7BE9-E272-9D12-09A96AEF4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57197"/>
            <a:ext cx="9144000" cy="2387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NWL 23 “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FIVES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1404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BROEY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423157" y="1913708"/>
            <a:ext cx="7345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BROEY</a:t>
            </a:r>
            <a:r>
              <a:rPr lang="en-US" sz="3200" dirty="0"/>
              <a:t>: adj. RESEMBLING A BROTHER 	(BRO, BROS, BROIER, BROIEST)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287D36-AFAB-B73C-905E-E170895230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554" y="3068580"/>
            <a:ext cx="4451828" cy="35586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0B863-9F47-E7ED-7F98-F7E9EA8B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0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POOFY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4075615" y="1843903"/>
            <a:ext cx="4937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POOFY</a:t>
            </a:r>
            <a:r>
              <a:rPr lang="en-US" sz="3200" dirty="0"/>
              <a:t>: adj. PUFFY (POOFIER, POOFIEST)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8D9D3-4555-151C-A34F-74D8210BD9EE}"/>
              </a:ext>
            </a:extLst>
          </p:cNvPr>
          <p:cNvSpPr txBox="1"/>
          <p:nvPr/>
        </p:nvSpPr>
        <p:spPr>
          <a:xfrm>
            <a:off x="8273139" y="715885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1BD0A-A1AD-FC1A-BE24-5E6BCF105E8C}"/>
              </a:ext>
            </a:extLst>
          </p:cNvPr>
          <p:cNvSpPr txBox="1"/>
          <p:nvPr/>
        </p:nvSpPr>
        <p:spPr>
          <a:xfrm>
            <a:off x="104505" y="4251824"/>
            <a:ext cx="2851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POOF</a:t>
            </a:r>
            <a:r>
              <a:rPr lang="en-US" sz="2400" dirty="0"/>
              <a:t>: interj. USED TO INDICATE AN INSTANTANEOUS OCCURRENCE (no -S)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F60ADF-0D27-6280-1548-76F4C41D8F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12" y="2553244"/>
            <a:ext cx="1698580" cy="1698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7B2A0E-C4F4-54B8-8799-E8AD201D3C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252" y="2960238"/>
            <a:ext cx="3774622" cy="37612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31F48-11F3-7EFB-76A0-8FF4EA3B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o q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1544D-434A-BA9F-0F3D-B0A382CF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9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QUESO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535683" y="1966721"/>
            <a:ext cx="4937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QUESO</a:t>
            </a:r>
            <a:r>
              <a:rPr lang="en-US" sz="3200" dirty="0"/>
              <a:t>: n. MELTED CHEESE SAUCE WITH CHILI PEPPERS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8D9D3-4555-151C-A34F-74D8210BD9EE}"/>
              </a:ext>
            </a:extLst>
          </p:cNvPr>
          <p:cNvSpPr txBox="1"/>
          <p:nvPr/>
        </p:nvSpPr>
        <p:spPr>
          <a:xfrm>
            <a:off x="8516983" y="802974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C9EF9-3D8C-8FE1-604C-2A0621A53D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737" y="3272738"/>
            <a:ext cx="2082703" cy="312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38435-F995-830F-2696-8C0C9CA8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750" y="3402539"/>
            <a:ext cx="3741898" cy="299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7095A3-6DAF-3454-398B-7374CCDDFB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371" y="3308280"/>
            <a:ext cx="3090758" cy="30907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697BB7-42D6-0C8C-2A80-CFB1211E3B04}"/>
              </a:ext>
            </a:extLst>
          </p:cNvPr>
          <p:cNvSpPr/>
          <p:nvPr/>
        </p:nvSpPr>
        <p:spPr>
          <a:xfrm>
            <a:off x="801189" y="3126377"/>
            <a:ext cx="10842171" cy="356180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07BD7-A8CF-E250-3DCC-DCD00482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D N O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FOUR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BE35E-70DB-10D0-B3E6-7AEE9958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RANDO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296087" y="5421745"/>
            <a:ext cx="5460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RANDO: </a:t>
            </a:r>
            <a:r>
              <a:rPr lang="en-US" sz="3200" dirty="0"/>
              <a:t>n. A RANDOM PERSON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535574" y="975514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RADON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528456" y="285893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2951331" y="3861455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BUT WHY NOT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681664" y="2119704"/>
            <a:ext cx="522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RADON</a:t>
            </a:r>
            <a:r>
              <a:rPr lang="en-US" sz="2400" dirty="0"/>
              <a:t>:  n. A RADIOACTIVE ELEMENT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256812" y="436526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5534516" y="1205327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67865-BEB5-4644-23D6-B8D99ED42BA2}"/>
              </a:ext>
            </a:extLst>
          </p:cNvPr>
          <p:cNvSpPr txBox="1"/>
          <p:nvPr/>
        </p:nvSpPr>
        <p:spPr>
          <a:xfrm>
            <a:off x="6420392" y="962374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ANDRO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98716-BE81-00CA-2058-A43628794968}"/>
              </a:ext>
            </a:extLst>
          </p:cNvPr>
          <p:cNvSpPr txBox="1"/>
          <p:nvPr/>
        </p:nvSpPr>
        <p:spPr>
          <a:xfrm>
            <a:off x="6558207" y="2094216"/>
            <a:ext cx="495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ANDRO</a:t>
            </a:r>
            <a:r>
              <a:rPr lang="en-US" sz="2400" dirty="0"/>
              <a:t>:  n. A STEROID SEX HORMONE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28E24E-EC09-6042-EBCA-A6CF1C9978EC}"/>
              </a:ext>
            </a:extLst>
          </p:cNvPr>
          <p:cNvSpPr txBox="1"/>
          <p:nvPr/>
        </p:nvSpPr>
        <p:spPr>
          <a:xfrm>
            <a:off x="5660789" y="220338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C1061-9CD0-CBA7-8414-E43BC06BB9F8}"/>
              </a:ext>
            </a:extLst>
          </p:cNvPr>
          <p:cNvSpPr txBox="1"/>
          <p:nvPr/>
        </p:nvSpPr>
        <p:spPr>
          <a:xfrm>
            <a:off x="3492573" y="2537507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ADORN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B7EE2C-9335-DEBD-400D-8CAEFA228F0B}"/>
              </a:ext>
            </a:extLst>
          </p:cNvPr>
          <p:cNvSpPr txBox="1"/>
          <p:nvPr/>
        </p:nvSpPr>
        <p:spPr>
          <a:xfrm>
            <a:off x="11434353" y="1160179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5FFD-AF6E-4D83-0670-42F3F89F9A4F}"/>
              </a:ext>
            </a:extLst>
          </p:cNvPr>
          <p:cNvSpPr txBox="1"/>
          <p:nvPr/>
        </p:nvSpPr>
        <p:spPr>
          <a:xfrm>
            <a:off x="8503918" y="2757484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3A1A6E-0988-B61B-F6DE-CF9B2C473805}"/>
              </a:ext>
            </a:extLst>
          </p:cNvPr>
          <p:cNvSpPr txBox="1"/>
          <p:nvPr/>
        </p:nvSpPr>
        <p:spPr>
          <a:xfrm>
            <a:off x="8653163" y="4868567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929281-C5FC-397E-E001-E5A69EDA78F6}"/>
              </a:ext>
            </a:extLst>
          </p:cNvPr>
          <p:cNvSpPr txBox="1"/>
          <p:nvPr/>
        </p:nvSpPr>
        <p:spPr>
          <a:xfrm>
            <a:off x="8641732" y="436405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B76F39-9E9A-E2DB-8A5E-5389D1310C39}"/>
              </a:ext>
            </a:extLst>
          </p:cNvPr>
          <p:cNvSpPr txBox="1"/>
          <p:nvPr/>
        </p:nvSpPr>
        <p:spPr>
          <a:xfrm>
            <a:off x="103192" y="6088290"/>
            <a:ext cx="3375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RAND: </a:t>
            </a:r>
            <a:r>
              <a:rPr lang="en-US" sz="2000" dirty="0"/>
              <a:t>n. A STRIP OF LEATHER ON THE HEEL OF A SHOE	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33E503-5DE1-C764-F07C-81C705270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31" y="4728900"/>
            <a:ext cx="2549000" cy="13633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711462-C2AA-A6A3-BF1E-ABE070EE45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868" y="4408996"/>
            <a:ext cx="1861456" cy="18614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80F97F-52E7-B0E7-3B72-B99A53EB2A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5985" y="2007612"/>
            <a:ext cx="772146" cy="12942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E4C116-B2E3-74D3-F220-38A539D0F4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18" y="2584357"/>
            <a:ext cx="744988" cy="7449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D693BE-02F1-28D7-28AF-EC433AD0E7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1" b="96196" l="0" r="100000">
                        <a14:foregroundMark x1="50000" y1="3261" x2="50000" y2="19022"/>
                        <a14:foregroundMark x1="48544" y1="91304" x2="48544" y2="64674"/>
                        <a14:foregroundMark x1="16019" y1="91304" x2="38835" y2="95652"/>
                        <a14:foregroundMark x1="38835" y1="95652" x2="81068" y2="94022"/>
                        <a14:foregroundMark x1="81068" y1="94022" x2="89806" y2="94565"/>
                        <a14:foregroundMark x1="24272" y1="94022" x2="36408" y2="94565"/>
                        <a14:foregroundMark x1="17961" y1="94022" x2="36408" y2="96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661" y="2583815"/>
            <a:ext cx="876916" cy="78111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36420D-FFFA-0F79-AB1C-EFAF78841B6F}"/>
              </a:ext>
            </a:extLst>
          </p:cNvPr>
          <p:cNvSpPr/>
          <p:nvPr/>
        </p:nvSpPr>
        <p:spPr>
          <a:xfrm>
            <a:off x="807465" y="2531719"/>
            <a:ext cx="1718111" cy="86984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E63F08-1E78-AB33-B15C-A83BE449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17" grpId="0"/>
      <p:bldP spid="18" grpId="0"/>
      <p:bldP spid="19" grpId="0"/>
      <p:bldP spid="20" grpId="0"/>
      <p:bldP spid="21" grpId="0"/>
      <p:bldP spid="3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H R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FOUR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A1C93-C309-79A4-CD67-1CB29FD1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SHART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12335" y="5421745"/>
            <a:ext cx="6272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SHART: </a:t>
            </a:r>
            <a:r>
              <a:rPr lang="en-US" sz="3200" dirty="0"/>
              <a:t>v. EXPEL FECES WITH FLATUS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535574" y="975514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HARTS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528456" y="285893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2951331" y="3861455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BUT WHY NOT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681664" y="2119704"/>
            <a:ext cx="522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HARTS</a:t>
            </a:r>
            <a:r>
              <a:rPr lang="en-US" sz="2400" dirty="0"/>
              <a:t>:  pl. of </a:t>
            </a:r>
            <a:r>
              <a:rPr lang="en-US" sz="2400" u="sng" dirty="0"/>
              <a:t>HART</a:t>
            </a:r>
            <a:r>
              <a:rPr lang="en-US" sz="2400" dirty="0"/>
              <a:t>, A MALE DEER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100145" y="1507797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67865-BEB5-4644-23D6-B8D99ED42BA2}"/>
              </a:ext>
            </a:extLst>
          </p:cNvPr>
          <p:cNvSpPr txBox="1"/>
          <p:nvPr/>
        </p:nvSpPr>
        <p:spPr>
          <a:xfrm>
            <a:off x="6420392" y="962374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TAHRS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98716-BE81-00CA-2058-A43628794968}"/>
              </a:ext>
            </a:extLst>
          </p:cNvPr>
          <p:cNvSpPr txBox="1"/>
          <p:nvPr/>
        </p:nvSpPr>
        <p:spPr>
          <a:xfrm>
            <a:off x="6558207" y="2094216"/>
            <a:ext cx="5747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TAHRS</a:t>
            </a:r>
            <a:r>
              <a:rPr lang="en-US" sz="2400" dirty="0"/>
              <a:t>:  pl. of </a:t>
            </a:r>
            <a:r>
              <a:rPr lang="en-US" sz="2400" u="sng" dirty="0"/>
              <a:t>TAHR</a:t>
            </a:r>
            <a:r>
              <a:rPr lang="en-US" sz="2400" dirty="0"/>
              <a:t>, A GOAT-LIKE MAMMAL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28E24E-EC09-6042-EBCA-A6CF1C9978EC}"/>
              </a:ext>
            </a:extLst>
          </p:cNvPr>
          <p:cNvSpPr txBox="1"/>
          <p:nvPr/>
        </p:nvSpPr>
        <p:spPr>
          <a:xfrm>
            <a:off x="5660789" y="2203385"/>
            <a:ext cx="79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C1061-9CD0-CBA7-8414-E43BC06BB9F8}"/>
              </a:ext>
            </a:extLst>
          </p:cNvPr>
          <p:cNvSpPr txBox="1"/>
          <p:nvPr/>
        </p:nvSpPr>
        <p:spPr>
          <a:xfrm>
            <a:off x="3492573" y="2537507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TRASH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B7EE2C-9335-DEBD-400D-8CAEFA228F0B}"/>
              </a:ext>
            </a:extLst>
          </p:cNvPr>
          <p:cNvSpPr txBox="1"/>
          <p:nvPr/>
        </p:nvSpPr>
        <p:spPr>
          <a:xfrm>
            <a:off x="11260178" y="1038256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5FFD-AF6E-4D83-0670-42F3F89F9A4F}"/>
              </a:ext>
            </a:extLst>
          </p:cNvPr>
          <p:cNvSpPr txBox="1"/>
          <p:nvPr/>
        </p:nvSpPr>
        <p:spPr>
          <a:xfrm>
            <a:off x="8573590" y="2757484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3A1A6E-0988-B61B-F6DE-CF9B2C473805}"/>
              </a:ext>
            </a:extLst>
          </p:cNvPr>
          <p:cNvSpPr txBox="1"/>
          <p:nvPr/>
        </p:nvSpPr>
        <p:spPr>
          <a:xfrm>
            <a:off x="8548658" y="4467971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D3E57-2937-3D20-6E08-00A80BBFEA2E}"/>
              </a:ext>
            </a:extLst>
          </p:cNvPr>
          <p:cNvSpPr txBox="1"/>
          <p:nvPr/>
        </p:nvSpPr>
        <p:spPr>
          <a:xfrm>
            <a:off x="100145" y="868869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DE7D3-1DA2-0578-C6D3-CD487E28C034}"/>
              </a:ext>
            </a:extLst>
          </p:cNvPr>
          <p:cNvSpPr txBox="1"/>
          <p:nvPr/>
        </p:nvSpPr>
        <p:spPr>
          <a:xfrm>
            <a:off x="5333997" y="1007829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D55241-EC29-4D73-847F-192E3929424C}"/>
              </a:ext>
            </a:extLst>
          </p:cNvPr>
          <p:cNvSpPr txBox="1"/>
          <p:nvPr/>
        </p:nvSpPr>
        <p:spPr>
          <a:xfrm>
            <a:off x="3338899" y="2643477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D6F9FE-8092-4CCB-6F5A-713DC1AA99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46" y="3137671"/>
            <a:ext cx="1791560" cy="21738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61B93-229E-7F86-AC06-8DB922234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9031" y="139914"/>
            <a:ext cx="1539568" cy="9774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5089FC-71C4-D0AA-961A-777BCBD1B5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784" y="2816429"/>
            <a:ext cx="2086124" cy="314489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BA776ED-8E7F-A8C2-4407-81ABAD2D6158}"/>
              </a:ext>
            </a:extLst>
          </p:cNvPr>
          <p:cNvSpPr txBox="1"/>
          <p:nvPr/>
        </p:nvSpPr>
        <p:spPr>
          <a:xfrm>
            <a:off x="3222827" y="4415119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61AB06-D72C-1C1F-F443-8A8225DFB7CE}"/>
              </a:ext>
            </a:extLst>
          </p:cNvPr>
          <p:cNvSpPr txBox="1"/>
          <p:nvPr/>
        </p:nvSpPr>
        <p:spPr>
          <a:xfrm>
            <a:off x="425628" y="97670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078DD8-48D5-996E-698D-42F8ECC1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106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FFA459-3D58-B111-D130-B23C05CD917F}"/>
              </a:ext>
            </a:extLst>
          </p:cNvPr>
          <p:cNvSpPr txBox="1"/>
          <p:nvPr/>
        </p:nvSpPr>
        <p:spPr>
          <a:xfrm>
            <a:off x="2871265" y="5887514"/>
            <a:ext cx="757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(SHART, SHARTS, SHARTED, SHARTING)	</a:t>
            </a:r>
          </a:p>
        </p:txBody>
      </p:sp>
    </p:spTree>
    <p:extLst>
      <p:ext uri="{BB962C8B-B14F-4D97-AF65-F5344CB8AC3E}">
        <p14:creationId xmlns:p14="http://schemas.microsoft.com/office/powerpoint/2010/main" val="53856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7" grpId="0"/>
      <p:bldP spid="18" grpId="0"/>
      <p:bldP spid="19" grpId="0"/>
      <p:bldP spid="11" grpId="0"/>
      <p:bldP spid="12" grpId="0"/>
      <p:bldP spid="14" grpId="0"/>
      <p:bldP spid="31" grpId="0"/>
      <p:bldP spid="32" grpId="0"/>
      <p:bldP spid="20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H I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341223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DD225-DC9B-4F8E-6309-73F50819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4EFB4-E529-674D-96F1-CD4A39C93C44}"/>
              </a:ext>
            </a:extLst>
          </p:cNvPr>
          <p:cNvSpPr txBox="1"/>
          <p:nvPr/>
        </p:nvSpPr>
        <p:spPr>
          <a:xfrm>
            <a:off x="4415246" y="400540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DAC2-263A-CBE7-BB99-0606C6A8CF21}"/>
              </a:ext>
            </a:extLst>
          </p:cNvPr>
          <p:cNvSpPr txBox="1"/>
          <p:nvPr/>
        </p:nvSpPr>
        <p:spPr>
          <a:xfrm>
            <a:off x="766350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CHITS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6C64-4701-99D9-2792-EA744037CACB}"/>
              </a:ext>
            </a:extLst>
          </p:cNvPr>
          <p:cNvSpPr txBox="1"/>
          <p:nvPr/>
        </p:nvSpPr>
        <p:spPr>
          <a:xfrm>
            <a:off x="6971216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STICH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10973-FA91-108A-1882-9C62827E71FD}"/>
              </a:ext>
            </a:extLst>
          </p:cNvPr>
          <p:cNvSpPr txBox="1"/>
          <p:nvPr/>
        </p:nvSpPr>
        <p:spPr>
          <a:xfrm>
            <a:off x="5647509" y="1312719"/>
            <a:ext cx="84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82D1-EB2E-E6EC-AB71-AD41A831D3B9}"/>
              </a:ext>
            </a:extLst>
          </p:cNvPr>
          <p:cNvSpPr txBox="1"/>
          <p:nvPr/>
        </p:nvSpPr>
        <p:spPr>
          <a:xfrm>
            <a:off x="2560320" y="2999112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41DFE-0C87-F7C0-8E9C-EEFEE4735FC6}"/>
              </a:ext>
            </a:extLst>
          </p:cNvPr>
          <p:cNvSpPr txBox="1"/>
          <p:nvPr/>
        </p:nvSpPr>
        <p:spPr>
          <a:xfrm>
            <a:off x="3744686" y="3905057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SITCH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AD8E3-84CE-A851-0A02-113AA15DB9BF}"/>
              </a:ext>
            </a:extLst>
          </p:cNvPr>
          <p:cNvSpPr txBox="1"/>
          <p:nvPr/>
        </p:nvSpPr>
        <p:spPr>
          <a:xfrm>
            <a:off x="3501084" y="4847579"/>
            <a:ext cx="599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SITCH</a:t>
            </a:r>
            <a:r>
              <a:rPr lang="en-US" sz="3200" dirty="0"/>
              <a:t>: n. SITUATION (pl. SITCHES)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C58B-950F-2D6E-FAF4-487C7D2300F6}"/>
              </a:ext>
            </a:extLst>
          </p:cNvPr>
          <p:cNvSpPr txBox="1"/>
          <p:nvPr/>
        </p:nvSpPr>
        <p:spPr>
          <a:xfrm>
            <a:off x="11242766" y="1189607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58AB6-C104-0557-4716-6CA3BC9C7DFF}"/>
              </a:ext>
            </a:extLst>
          </p:cNvPr>
          <p:cNvSpPr txBox="1"/>
          <p:nvPr/>
        </p:nvSpPr>
        <p:spPr>
          <a:xfrm>
            <a:off x="3526962" y="3666907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28532-CED3-C540-AB10-66D9B0F574CA}"/>
              </a:ext>
            </a:extLst>
          </p:cNvPr>
          <p:cNvSpPr txBox="1"/>
          <p:nvPr/>
        </p:nvSpPr>
        <p:spPr>
          <a:xfrm>
            <a:off x="4754911" y="932284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2F166-AF8F-9706-2C66-E864B79DC0B7}"/>
              </a:ext>
            </a:extLst>
          </p:cNvPr>
          <p:cNvSpPr txBox="1"/>
          <p:nvPr/>
        </p:nvSpPr>
        <p:spPr>
          <a:xfrm>
            <a:off x="596519" y="932283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CF733-9A6A-1A27-4D9D-CE095895327C}"/>
              </a:ext>
            </a:extLst>
          </p:cNvPr>
          <p:cNvSpPr txBox="1"/>
          <p:nvPr/>
        </p:nvSpPr>
        <p:spPr>
          <a:xfrm>
            <a:off x="272145" y="2089704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CHITS</a:t>
            </a:r>
            <a:r>
              <a:rPr lang="en-US" sz="3200" dirty="0"/>
              <a:t>: pl. of </a:t>
            </a:r>
            <a:r>
              <a:rPr lang="en-US" sz="3200" u="sng" dirty="0"/>
              <a:t>CHIT</a:t>
            </a:r>
            <a:r>
              <a:rPr lang="en-US" sz="3200" dirty="0"/>
              <a:t>, A SHORT LETTER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24F4A-1876-7DF1-614D-22E6C6625DBC}"/>
              </a:ext>
            </a:extLst>
          </p:cNvPr>
          <p:cNvSpPr txBox="1"/>
          <p:nvPr/>
        </p:nvSpPr>
        <p:spPr>
          <a:xfrm>
            <a:off x="6971216" y="2080708"/>
            <a:ext cx="5273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STICH</a:t>
            </a:r>
            <a:r>
              <a:rPr lang="en-US" sz="3200" dirty="0"/>
              <a:t>: n. A LINE OF POETRY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662795-2C74-D25F-A689-1D8CFCF39E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45" y="2531685"/>
            <a:ext cx="1320311" cy="1519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E57F96-DB78-6E42-F4C4-233DFD3C5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1490" y="2640859"/>
            <a:ext cx="2024757" cy="1410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7A5217-8846-E384-85CB-49A574E01A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130" y="5403545"/>
            <a:ext cx="2015086" cy="1340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D96C40-6A7A-F7C2-962B-6618E9FC53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45" y="4606619"/>
            <a:ext cx="2428726" cy="2137874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2A8D3B-EBDC-BCD0-C1FE-80E44AC2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0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P S Z </a:t>
            </a:r>
            <a:r>
              <a:rPr lang="en-US" sz="7200" dirty="0" err="1">
                <a:latin typeface="Scramble" panose="020B0603050302020204" pitchFamily="34" charset="0"/>
              </a:rPr>
              <a:t>Z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55029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38791-43DD-7DBD-1048-31DCBE6C7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B </a:t>
            </a:r>
            <a:r>
              <a:rPr lang="en-US" sz="7200" dirty="0" err="1">
                <a:latin typeface="Scramble" panose="020B0603050302020204" pitchFamily="34" charset="0"/>
              </a:rPr>
              <a:t>B</a:t>
            </a:r>
            <a:r>
              <a:rPr lang="en-US" sz="7200" dirty="0">
                <a:latin typeface="Scramble" panose="020B0603050302020204" pitchFamily="34" charset="0"/>
              </a:rPr>
              <a:t> </a:t>
            </a:r>
            <a:r>
              <a:rPr lang="en-US" sz="7200" dirty="0" err="1">
                <a:latin typeface="Scramble" panose="020B0603050302020204" pitchFamily="34" charset="0"/>
              </a:rPr>
              <a:t>B</a:t>
            </a:r>
            <a:r>
              <a:rPr lang="en-US" sz="7200" dirty="0">
                <a:latin typeface="Scramble" panose="020B0603050302020204" pitchFamily="34" charset="0"/>
              </a:rPr>
              <a:t>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8927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81AFF-7AB9-F767-F7CD-23044AD3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SPAZZ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873832" y="2017957"/>
            <a:ext cx="6940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SPAZZ</a:t>
            </a:r>
            <a:r>
              <a:rPr lang="en-US" sz="3200" dirty="0"/>
              <a:t>: n. A KLUTZ, A CLUMSY PERSON (pl. SPAZZES)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8D9D3-4555-151C-A34F-74D8210BD9EE}"/>
              </a:ext>
            </a:extLst>
          </p:cNvPr>
          <p:cNvSpPr txBox="1"/>
          <p:nvPr/>
        </p:nvSpPr>
        <p:spPr>
          <a:xfrm>
            <a:off x="8229601" y="663633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702C9F-38A1-71EF-6A89-86F55F24D8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881" y="3429000"/>
            <a:ext cx="3599361" cy="2804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6C57A-5970-B658-4EC7-12BE241DC4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504" y="3292475"/>
            <a:ext cx="4306116" cy="3429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FEC9C-BBFA-5B62-5706-399FAA4C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A594C-9540-A7FC-4C8E-0294747775B2}"/>
              </a:ext>
            </a:extLst>
          </p:cNvPr>
          <p:cNvSpPr txBox="1"/>
          <p:nvPr/>
        </p:nvSpPr>
        <p:spPr>
          <a:xfrm>
            <a:off x="9466018" y="3249170"/>
            <a:ext cx="27259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SPAZ</a:t>
            </a:r>
          </a:p>
          <a:p>
            <a:r>
              <a:rPr lang="en-US" sz="3200" dirty="0"/>
              <a:t>SPAZZ</a:t>
            </a:r>
          </a:p>
          <a:p>
            <a:r>
              <a:rPr lang="en-US" sz="3200" dirty="0"/>
              <a:t>SPAZZES</a:t>
            </a:r>
          </a:p>
          <a:p>
            <a:r>
              <a:rPr lang="en-US" sz="3200" dirty="0"/>
              <a:t>SPAZZED</a:t>
            </a:r>
          </a:p>
          <a:p>
            <a:r>
              <a:rPr lang="en-US" sz="3200" dirty="0"/>
              <a:t>SPAZZING	</a:t>
            </a:r>
          </a:p>
        </p:txBody>
      </p:sp>
    </p:spTree>
    <p:extLst>
      <p:ext uri="{BB962C8B-B14F-4D97-AF65-F5344CB8AC3E}">
        <p14:creationId xmlns:p14="http://schemas.microsoft.com/office/powerpoint/2010/main" val="130904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 O P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099CC-841D-7C94-46BD-2C887EA0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4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SPORK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515252" y="5531278"/>
            <a:ext cx="944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SPORK</a:t>
            </a:r>
            <a:r>
              <a:rPr lang="en-US" sz="3200" dirty="0"/>
              <a:t>: n. COMBINATION SPOON &amp; FORK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530081" y="2626219"/>
            <a:ext cx="5848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PORKS</a:t>
            </a:r>
            <a:r>
              <a:rPr lang="en-US" sz="3200" dirty="0"/>
              <a:t>:  v. EATS RAVENOUSLY (PORK, PORKED, PORKING)</a:t>
            </a:r>
          </a:p>
          <a:p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331066" y="1599688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52211" y="4379732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8739-DB1E-DFAE-750A-23470AEBD823}"/>
              </a:ext>
            </a:extLst>
          </p:cNvPr>
          <p:cNvSpPr txBox="1"/>
          <p:nvPr/>
        </p:nvSpPr>
        <p:spPr>
          <a:xfrm>
            <a:off x="8419859" y="4535073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0F397-6039-B371-7123-0A0F1A04626F}"/>
              </a:ext>
            </a:extLst>
          </p:cNvPr>
          <p:cNvSpPr txBox="1"/>
          <p:nvPr/>
        </p:nvSpPr>
        <p:spPr>
          <a:xfrm>
            <a:off x="2994844" y="1747738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D0D9EF-03F8-8E23-352A-1543A82CE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058" y="3221104"/>
            <a:ext cx="1926226" cy="22768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8E6EF4-D264-E3D5-3FBC-0E301207C8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923" y="3735080"/>
            <a:ext cx="1830538" cy="18305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F2A1AE-DD06-0ACA-CC30-BA320C9DA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411" y="730343"/>
            <a:ext cx="2438400" cy="187642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6DFDBC4-9544-A7ED-A808-AB8D167E2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4" grpId="0"/>
      <p:bldP spid="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L O S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82754-B402-3124-EB25-07260BDC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4EFB4-E529-674D-96F1-CD4A39C93C44}"/>
              </a:ext>
            </a:extLst>
          </p:cNvPr>
          <p:cNvSpPr txBox="1"/>
          <p:nvPr/>
        </p:nvSpPr>
        <p:spPr>
          <a:xfrm>
            <a:off x="4415246" y="400540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DAC2-263A-CBE7-BB99-0606C6A8CF21}"/>
              </a:ext>
            </a:extLst>
          </p:cNvPr>
          <p:cNvSpPr txBox="1"/>
          <p:nvPr/>
        </p:nvSpPr>
        <p:spPr>
          <a:xfrm>
            <a:off x="766350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LOWES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6C64-4701-99D9-2792-EA744037CACB}"/>
              </a:ext>
            </a:extLst>
          </p:cNvPr>
          <p:cNvSpPr txBox="1"/>
          <p:nvPr/>
        </p:nvSpPr>
        <p:spPr>
          <a:xfrm>
            <a:off x="6971216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LOWSE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10973-FA91-108A-1882-9C62827E71FD}"/>
              </a:ext>
            </a:extLst>
          </p:cNvPr>
          <p:cNvSpPr txBox="1"/>
          <p:nvPr/>
        </p:nvSpPr>
        <p:spPr>
          <a:xfrm>
            <a:off x="5647509" y="1312719"/>
            <a:ext cx="84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82D1-EB2E-E6EC-AB71-AD41A831D3B9}"/>
              </a:ext>
            </a:extLst>
          </p:cNvPr>
          <p:cNvSpPr txBox="1"/>
          <p:nvPr/>
        </p:nvSpPr>
        <p:spPr>
          <a:xfrm>
            <a:off x="2743200" y="3123759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41DFE-0C87-F7C0-8E9C-EEFEE4735FC6}"/>
              </a:ext>
            </a:extLst>
          </p:cNvPr>
          <p:cNvSpPr txBox="1"/>
          <p:nvPr/>
        </p:nvSpPr>
        <p:spPr>
          <a:xfrm>
            <a:off x="3744686" y="3905057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SWOLE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AD8E3-84CE-A851-0A02-113AA15DB9BF}"/>
              </a:ext>
            </a:extLst>
          </p:cNvPr>
          <p:cNvSpPr txBox="1"/>
          <p:nvPr/>
        </p:nvSpPr>
        <p:spPr>
          <a:xfrm>
            <a:off x="3043890" y="4861044"/>
            <a:ext cx="6269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SWOLE</a:t>
            </a:r>
            <a:r>
              <a:rPr lang="en-US" sz="3200" dirty="0"/>
              <a:t>: adj. MARKEDLY </a:t>
            </a:r>
            <a:r>
              <a:rPr lang="en-US" sz="3200"/>
              <a:t>MUSCULAR 	(</a:t>
            </a:r>
            <a:r>
              <a:rPr lang="en-US" sz="3200" dirty="0"/>
              <a:t>SWOLER, SWOLEST)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58AB6-C104-0557-4716-6CA3BC9C7DFF}"/>
              </a:ext>
            </a:extLst>
          </p:cNvPr>
          <p:cNvSpPr txBox="1"/>
          <p:nvPr/>
        </p:nvSpPr>
        <p:spPr>
          <a:xfrm>
            <a:off x="8007412" y="3997389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28532-CED3-C540-AB10-66D9B0F574CA}"/>
              </a:ext>
            </a:extLst>
          </p:cNvPr>
          <p:cNvSpPr txBox="1"/>
          <p:nvPr/>
        </p:nvSpPr>
        <p:spPr>
          <a:xfrm>
            <a:off x="4754911" y="932284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2F166-AF8F-9706-2C66-E864B79DC0B7}"/>
              </a:ext>
            </a:extLst>
          </p:cNvPr>
          <p:cNvSpPr txBox="1"/>
          <p:nvPr/>
        </p:nvSpPr>
        <p:spPr>
          <a:xfrm>
            <a:off x="596519" y="932283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CF733-9A6A-1A27-4D9D-CE095895327C}"/>
              </a:ext>
            </a:extLst>
          </p:cNvPr>
          <p:cNvSpPr txBox="1"/>
          <p:nvPr/>
        </p:nvSpPr>
        <p:spPr>
          <a:xfrm>
            <a:off x="931799" y="2060913"/>
            <a:ext cx="3925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LOWES</a:t>
            </a:r>
            <a:r>
              <a:rPr lang="en-US" sz="2800" dirty="0"/>
              <a:t>: v. BLAZES (LOWE, LOWED, LOWING)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24F4A-1876-7DF1-614D-22E6C6625DBC}"/>
              </a:ext>
            </a:extLst>
          </p:cNvPr>
          <p:cNvSpPr txBox="1"/>
          <p:nvPr/>
        </p:nvSpPr>
        <p:spPr>
          <a:xfrm>
            <a:off x="7683118" y="2032805"/>
            <a:ext cx="3261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LOWSE</a:t>
            </a:r>
            <a:r>
              <a:rPr lang="en-US" sz="2800" dirty="0"/>
              <a:t>: adj. LOOSE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E481A7-BAAC-11D9-97D9-563F1DBAA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52" y="3756823"/>
            <a:ext cx="2143125" cy="21431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99D246-29EC-EF85-3625-214C33A6B795}"/>
              </a:ext>
            </a:extLst>
          </p:cNvPr>
          <p:cNvSpPr txBox="1"/>
          <p:nvPr/>
        </p:nvSpPr>
        <p:spPr>
          <a:xfrm>
            <a:off x="10944513" y="963060"/>
            <a:ext cx="67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036791-54FF-4105-1393-37DC0A36A146}"/>
              </a:ext>
            </a:extLst>
          </p:cNvPr>
          <p:cNvSpPr txBox="1"/>
          <p:nvPr/>
        </p:nvSpPr>
        <p:spPr>
          <a:xfrm>
            <a:off x="5105398" y="1220322"/>
            <a:ext cx="67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F36946-8FAF-DB72-06D9-B676D0BA68F8}"/>
              </a:ext>
            </a:extLst>
          </p:cNvPr>
          <p:cNvSpPr txBox="1"/>
          <p:nvPr/>
        </p:nvSpPr>
        <p:spPr>
          <a:xfrm>
            <a:off x="6855829" y="961219"/>
            <a:ext cx="67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3A943F-E845-638F-F519-BF9A313E2059}"/>
              </a:ext>
            </a:extLst>
          </p:cNvPr>
          <p:cNvSpPr txBox="1"/>
          <p:nvPr/>
        </p:nvSpPr>
        <p:spPr>
          <a:xfrm>
            <a:off x="8164255" y="867906"/>
            <a:ext cx="3261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OWSE</a:t>
            </a:r>
            <a:r>
              <a:rPr lang="en-US" sz="2000" dirty="0"/>
              <a:t>: n. OX (pl. OWSEN)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3D1F00-BEE2-167E-47A2-2ED0923AB7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4513" y="64789"/>
            <a:ext cx="1112509" cy="88447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618CAE-BD33-D7A9-89A7-C2DF648C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114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C4E2C5-2E08-2481-355B-5E91B88FA9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388" y="160869"/>
            <a:ext cx="1454365" cy="9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21" grpId="0"/>
      <p:bldP spid="22" grpId="0"/>
      <p:bldP spid="23" grpId="0"/>
      <p:bldP spid="2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H P T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A2E0C-070A-C9C8-222F-E5D9CEA4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2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407735-E3A1-2398-08C0-9DFAC6ADF6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811" y="2990460"/>
            <a:ext cx="6289766" cy="3537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THWAP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526974" y="1790131"/>
            <a:ext cx="6601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THWAP</a:t>
            </a:r>
            <a:r>
              <a:rPr lang="en-US" sz="3200" dirty="0"/>
              <a:t>: v. TO SLAP NOISILY (THWAPPED, THWAPPING)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8D9D3-4555-151C-A34F-74D8210BD9EE}"/>
              </a:ext>
            </a:extLst>
          </p:cNvPr>
          <p:cNvSpPr txBox="1"/>
          <p:nvPr/>
        </p:nvSpPr>
        <p:spPr>
          <a:xfrm>
            <a:off x="8551820" y="78555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A889A-FA63-5347-AE7F-C5DF63CE4B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67" r="99333">
                        <a14:foregroundMark x1="4933" y1="52000" x2="19333" y2="51600"/>
                        <a14:foregroundMark x1="667" y1="50800" x2="6533" y2="50800"/>
                        <a14:foregroundMark x1="99333" y1="29200" x2="80933" y2="48667"/>
                        <a14:foregroundMark x1="80933" y1="48667" x2="78400" y2="5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11963">
            <a:off x="1743891" y="2562049"/>
            <a:ext cx="2114010" cy="211401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9EADD-85F9-9D19-841D-730753EE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N R T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6F32B-344A-4064-F4B0-27B95B274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7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TRYNA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936280" y="1923772"/>
            <a:ext cx="4685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TRYNA</a:t>
            </a:r>
            <a:r>
              <a:rPr lang="en-US" sz="3200" dirty="0"/>
              <a:t>: v. TRYING 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F8AF4-A9C8-4E3D-C5FE-2D4817DB45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6674" y="3129899"/>
            <a:ext cx="5233851" cy="84289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EDD1A-D464-B6D1-0C18-8881F095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016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I N S T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013F-7C22-B08D-306E-CFB9DDAC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BUBBA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955866" y="2000794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BUBBA</a:t>
            </a:r>
            <a:r>
              <a:rPr lang="en-US" sz="3200" dirty="0"/>
              <a:t>: n. BROTHER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2AB30-72DE-3DE6-8DAE-FCB74216C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79835" y="2861842"/>
            <a:ext cx="5771055" cy="3014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C86184-99A3-F72C-3458-E18281C79DC6}"/>
              </a:ext>
            </a:extLst>
          </p:cNvPr>
          <p:cNvSpPr txBox="1"/>
          <p:nvPr/>
        </p:nvSpPr>
        <p:spPr>
          <a:xfrm>
            <a:off x="8577936" y="801191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71B55-8394-A52F-AF61-DDC65A5A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364" y="3312034"/>
            <a:ext cx="2162175" cy="21145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47E98-9ED6-874E-91FF-C7242298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0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TYINS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384623" y="2707753"/>
            <a:ext cx="9444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TIYNS</a:t>
            </a:r>
            <a:r>
              <a:rPr lang="en-US" sz="3200" dirty="0"/>
              <a:t>: pl. of </a:t>
            </a:r>
            <a:r>
              <a:rPr lang="en-US" sz="3200" u="sng" dirty="0"/>
              <a:t>TIYN</a:t>
            </a:r>
            <a:r>
              <a:rPr lang="en-US" sz="3200" dirty="0"/>
              <a:t>, A MONETARY UNIT IN KAZAKHSTAN</a:t>
            </a:r>
          </a:p>
          <a:p>
            <a:r>
              <a:rPr lang="en-US" sz="3200" dirty="0"/>
              <a:t>(also TIYINS)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TIYNS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331066" y="1599688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52211" y="4318769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8739-DB1E-DFAE-750A-23470AEBD823}"/>
              </a:ext>
            </a:extLst>
          </p:cNvPr>
          <p:cNvSpPr txBox="1"/>
          <p:nvPr/>
        </p:nvSpPr>
        <p:spPr>
          <a:xfrm>
            <a:off x="8219560" y="4334772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3383A0-C6C9-BA9C-68C5-F5321E08B3D0}"/>
              </a:ext>
            </a:extLst>
          </p:cNvPr>
          <p:cNvSpPr txBox="1"/>
          <p:nvPr/>
        </p:nvSpPr>
        <p:spPr>
          <a:xfrm>
            <a:off x="2458646" y="5701147"/>
            <a:ext cx="944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TYINS</a:t>
            </a:r>
            <a:r>
              <a:rPr lang="en-US" sz="3200" dirty="0"/>
              <a:t>: pl. of </a:t>
            </a:r>
            <a:r>
              <a:rPr lang="en-US" sz="3200" u="sng" dirty="0"/>
              <a:t>TYIN</a:t>
            </a:r>
            <a:r>
              <a:rPr lang="en-US" sz="3200" dirty="0"/>
              <a:t>, A MONETARY UNIT IN KAZAKHSTAN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239B31-155D-46ED-34E7-73C02A79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30" y="770307"/>
            <a:ext cx="2857500" cy="1600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E344FA-1527-F2BF-C402-AADFA58B74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619" y="3629774"/>
            <a:ext cx="2743450" cy="17792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1DDE9E-4487-662C-B34B-13957DCBE08E}"/>
              </a:ext>
            </a:extLst>
          </p:cNvPr>
          <p:cNvSpPr txBox="1"/>
          <p:nvPr/>
        </p:nvSpPr>
        <p:spPr>
          <a:xfrm>
            <a:off x="0" y="4948403"/>
            <a:ext cx="381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YINS</a:t>
            </a:r>
            <a:r>
              <a:rPr lang="en-US" sz="2000" dirty="0"/>
              <a:t>: pl. of </a:t>
            </a:r>
            <a:r>
              <a:rPr lang="en-US" sz="2000" u="sng" dirty="0"/>
              <a:t>YIN</a:t>
            </a:r>
            <a:r>
              <a:rPr lang="en-US" sz="2000" dirty="0"/>
              <a:t>, FEMININE CHINESE COSMOLOGY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B3116A-735A-BACB-C202-25BD07D4F4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74" y="3173568"/>
            <a:ext cx="1663746" cy="1663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9577CD-1BCE-D21F-C8F7-84211B37F3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9" b="94222" l="9778" r="92000">
                        <a14:foregroundMark x1="92000" y1="45333" x2="73333" y2="54667"/>
                        <a14:foregroundMark x1="67111" y1="8889" x2="67111" y2="8889"/>
                        <a14:foregroundMark x1="50222" y1="94222" x2="51556" y2="5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59" y="3173568"/>
            <a:ext cx="1663746" cy="1663746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FB03C0C-174C-BF8B-528E-43CCB3C7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4" grpId="0"/>
      <p:bldP spid="12" grpId="0"/>
      <p:bldP spid="1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 N S U </a:t>
            </a:r>
            <a:r>
              <a:rPr lang="en-US" sz="7200" dirty="0" err="1">
                <a:latin typeface="Scramble" panose="020B0603050302020204" pitchFamily="34" charset="0"/>
              </a:rPr>
              <a:t>U</a:t>
            </a:r>
            <a:r>
              <a:rPr lang="en-US" sz="72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FC0A7-BDA2-300D-E134-39F34219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UNSUB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96046" y="1985886"/>
            <a:ext cx="5425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UNSUB</a:t>
            </a:r>
            <a:r>
              <a:rPr lang="en-US" sz="3200" dirty="0"/>
              <a:t>: n. AN UNIDENTIFIED     	CRIMINAL SUSPECT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E622B-9461-CBB2-D8E6-940DD7287F63}"/>
              </a:ext>
            </a:extLst>
          </p:cNvPr>
          <p:cNvSpPr txBox="1"/>
          <p:nvPr/>
        </p:nvSpPr>
        <p:spPr>
          <a:xfrm>
            <a:off x="8551820" y="78555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36C3B-E525-AAE5-7BD2-606DF2F292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699" y="3212936"/>
            <a:ext cx="3200672" cy="3200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A5472-9695-A8D5-F0F2-17A246385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063" y="3203683"/>
            <a:ext cx="5715000" cy="320992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FBC341-4264-C136-884C-6D6C24C1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</a:t>
            </a:r>
            <a:r>
              <a:rPr lang="en-US" sz="7200" dirty="0" err="1">
                <a:latin typeface="Scramble" panose="020B0603050302020204" pitchFamily="34" charset="0"/>
              </a:rPr>
              <a:t>A</a:t>
            </a:r>
            <a:r>
              <a:rPr lang="en-US" sz="7200" dirty="0">
                <a:latin typeface="Scramble" panose="020B0603050302020204" pitchFamily="34" charset="0"/>
              </a:rPr>
              <a:t> C V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6EB69-E5E8-6741-062C-A54186DE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3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VACAY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997234" y="1985886"/>
            <a:ext cx="542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VACAY</a:t>
            </a:r>
            <a:r>
              <a:rPr lang="en-US" sz="3200" dirty="0"/>
              <a:t>: n. A VACATION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E622B-9461-CBB2-D8E6-940DD7287F63}"/>
              </a:ext>
            </a:extLst>
          </p:cNvPr>
          <p:cNvSpPr txBox="1"/>
          <p:nvPr/>
        </p:nvSpPr>
        <p:spPr>
          <a:xfrm>
            <a:off x="8551820" y="78555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B0428-8E18-6E30-17D3-4971E2E7D3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3" y="2890480"/>
            <a:ext cx="6827520" cy="341376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2566CE-D4FB-63A1-4158-1A12A77C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0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 D E I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0EE58-3431-C0D8-E0CA-2C3CA270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VIBED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614057" y="1916218"/>
            <a:ext cx="5425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VIBED</a:t>
            </a:r>
            <a:r>
              <a:rPr lang="en-US" sz="3200" dirty="0"/>
              <a:t>: v.  WAS COMPATIBLE (VIBE, VIBED, VIBES, VIBING)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E622B-9461-CBB2-D8E6-940DD7287F63}"/>
              </a:ext>
            </a:extLst>
          </p:cNvPr>
          <p:cNvSpPr txBox="1"/>
          <p:nvPr/>
        </p:nvSpPr>
        <p:spPr>
          <a:xfrm>
            <a:off x="8168643" y="628798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2C935-CAA4-2B73-F3C5-F4B998EADC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351" y="2993436"/>
            <a:ext cx="3778424" cy="377842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3FF170-929B-3CF8-2D99-2E2CBB46A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420167"/>
            <a:ext cx="406400" cy="4064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E13657-EEC1-0D84-44C7-A6D13870F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2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G U W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D293B-ECA3-0507-DD64-7F4EFD649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WAGYU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614057" y="1916218"/>
            <a:ext cx="5425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WAGYU</a:t>
            </a:r>
            <a:r>
              <a:rPr lang="en-US" sz="3200" dirty="0"/>
              <a:t>: n. A JAPANESE STRAIN OF BEEF CATTLE (no rear –S)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5EFF4-120A-69D0-7E0F-E0CEE83036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5313" y1="59167" x2="15313" y2="59167"/>
                        <a14:backgroundMark x1="30625" y1="65556" x2="37396" y2="7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2" y="3346973"/>
            <a:ext cx="4955177" cy="3716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85640-25E1-8F52-4903-1BF2403FA4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2" b="97450" l="8277" r="97846">
                        <a14:foregroundMark x1="8277" y1="57082" x2="17687" y2="57224"/>
                        <a14:foregroundMark x1="97959" y1="58215" x2="75624" y2="58357"/>
                        <a14:foregroundMark x1="36848" y1="97450" x2="34694" y2="76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254" y="3346973"/>
            <a:ext cx="3826056" cy="3062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02F7FE-7EF8-67AC-AB65-C44D72DFE9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4406" y="2993436"/>
            <a:ext cx="1803491" cy="121343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CF9B5D-4A88-F152-6100-0A029725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565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</a:t>
            </a:r>
            <a:r>
              <a:rPr lang="en-US" sz="7200" dirty="0" err="1">
                <a:latin typeface="Scramble" panose="020B0603050302020204" pitchFamily="34" charset="0"/>
              </a:rPr>
              <a:t>a</a:t>
            </a:r>
            <a:r>
              <a:rPr lang="en-US" sz="7200" dirty="0">
                <a:latin typeface="Scramble" panose="020B0603050302020204" pitchFamily="34" charset="0"/>
              </a:rPr>
              <a:t> n </a:t>
            </a:r>
            <a:r>
              <a:rPr lang="en-US" sz="7200" dirty="0" err="1">
                <a:latin typeface="Scramble" panose="020B0603050302020204" pitchFamily="34" charset="0"/>
              </a:rPr>
              <a:t>n</a:t>
            </a:r>
            <a:r>
              <a:rPr lang="en-US" sz="7200" dirty="0">
                <a:latin typeface="Scramble" panose="020B0603050302020204" pitchFamily="34" charset="0"/>
              </a:rPr>
              <a:t>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3E149-D247-C05E-F197-D2E94FF7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2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e l </a:t>
            </a:r>
            <a:r>
              <a:rPr lang="en-US" sz="7200" dirty="0" err="1">
                <a:latin typeface="Scramble" panose="020B0603050302020204" pitchFamily="34" charset="0"/>
              </a:rPr>
              <a:t>l</a:t>
            </a:r>
            <a:r>
              <a:rPr lang="en-US" sz="7200" dirty="0">
                <a:latin typeface="Scramble" panose="020B0603050302020204" pitchFamily="34" charset="0"/>
              </a:rPr>
              <a:t>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371EF-1D4A-D438-8E7E-CE97E3E90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WANNA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4023359" y="1897203"/>
            <a:ext cx="542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WANNA</a:t>
            </a:r>
            <a:r>
              <a:rPr lang="en-US" sz="3200" dirty="0"/>
              <a:t>: v. WANT 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EC8A7-C576-AECD-7460-430C9AE587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808" y="2682241"/>
            <a:ext cx="2849727" cy="354003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00CE0-240A-8754-1BE0-6734FB52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130</a:t>
            </a:fld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35BA57-3E56-2029-6D35-7C12852C0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4755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A85617-03E2-224D-76EF-5479A192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B2A53-6F0E-8A57-C225-E96EC46218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585" y="2649560"/>
            <a:ext cx="9048750" cy="2809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8A062-B06D-E34C-801A-ADAC562A914E}"/>
              </a:ext>
            </a:extLst>
          </p:cNvPr>
          <p:cNvSpPr txBox="1"/>
          <p:nvPr/>
        </p:nvSpPr>
        <p:spPr>
          <a:xfrm>
            <a:off x="2982685" y="1213222"/>
            <a:ext cx="6540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Well, there they are…not that many. 	Some weird ones for sure!</a:t>
            </a:r>
          </a:p>
        </p:txBody>
      </p:sp>
    </p:spTree>
    <p:extLst>
      <p:ext uri="{BB962C8B-B14F-4D97-AF65-F5344CB8AC3E}">
        <p14:creationId xmlns:p14="http://schemas.microsoft.com/office/powerpoint/2010/main" val="36475883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D75A94-DD31-87F6-E513-B4B9EEB9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820F8-08E3-8959-81AC-42E2C375B39F}"/>
              </a:ext>
            </a:extLst>
          </p:cNvPr>
          <p:cNvSpPr txBox="1"/>
          <p:nvPr/>
        </p:nvSpPr>
        <p:spPr>
          <a:xfrm>
            <a:off x="4872445" y="4458787"/>
            <a:ext cx="1841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D3CC3-8DDE-B976-D309-C77D0E1B43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601" y="1719267"/>
            <a:ext cx="2474051" cy="27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73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celly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56804" y="1866105"/>
            <a:ext cx="6603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CELLY</a:t>
            </a:r>
            <a:r>
              <a:rPr lang="en-US" sz="3200" dirty="0"/>
              <a:t>: n. short for CELLMATE (also singular CELLIE, both pl. CELLIES)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125941-70B1-8EC9-D310-0FAFB379C0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085" y="2973374"/>
            <a:ext cx="5233851" cy="2944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BB001-D68C-FA2C-DA3E-3B30B1E9FA80}"/>
              </a:ext>
            </a:extLst>
          </p:cNvPr>
          <p:cNvSpPr txBox="1"/>
          <p:nvPr/>
        </p:nvSpPr>
        <p:spPr>
          <a:xfrm>
            <a:off x="8138157" y="560470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D821D-95B8-35B1-A823-6DAB563D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</a:t>
            </a:r>
            <a:r>
              <a:rPr lang="en-US" sz="7200" dirty="0" err="1">
                <a:latin typeface="Scramble" panose="020B0603050302020204" pitchFamily="34" charset="0"/>
              </a:rPr>
              <a:t>A</a:t>
            </a:r>
            <a:r>
              <a:rPr lang="en-US" sz="7200" dirty="0">
                <a:latin typeface="Scramble" panose="020B0603050302020204" pitchFamily="34" charset="0"/>
              </a:rPr>
              <a:t> C G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BF285-45A9-DDE7-5024-0B3600E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CHAGA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067591" y="2056560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CHAGA</a:t>
            </a:r>
            <a:r>
              <a:rPr lang="en-US" sz="3200" dirty="0"/>
              <a:t>: n. AN EDIBLE MUSROOM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3983-140E-2A23-1FB5-9107DDA11631}"/>
              </a:ext>
            </a:extLst>
          </p:cNvPr>
          <p:cNvSpPr txBox="1"/>
          <p:nvPr/>
        </p:nvSpPr>
        <p:spPr>
          <a:xfrm>
            <a:off x="8577936" y="801191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29F05-2444-802C-B36C-1849D664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4BE30-478C-DFA2-6C63-BA3BE2778E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861" y="2861841"/>
            <a:ext cx="4347482" cy="28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3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C H L 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5E324-E6F3-2807-F529-93FA7A97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5981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CHOLA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257006" y="5750301"/>
            <a:ext cx="7345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CHOLA</a:t>
            </a:r>
            <a:r>
              <a:rPr lang="en-US" sz="3200" dirty="0"/>
              <a:t>: n. A TEENAGE GIRL WHO ASSOCIATES CLOSELY WITH A GANG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3983-140E-2A23-1FB5-9107DDA11631}"/>
              </a:ext>
            </a:extLst>
          </p:cNvPr>
          <p:cNvSpPr txBox="1"/>
          <p:nvPr/>
        </p:nvSpPr>
        <p:spPr>
          <a:xfrm>
            <a:off x="8628012" y="4736624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LOACH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2917370" y="3881916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2477586" y="2721540"/>
            <a:ext cx="7911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LOACH</a:t>
            </a:r>
            <a:r>
              <a:rPr lang="en-US" sz="3200" dirty="0"/>
              <a:t>: A FRESHWATER FISH (pl. LOACHES):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A5A7E5-784B-097A-7DE8-EF88DF51F3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925" y="731556"/>
            <a:ext cx="3423557" cy="228237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0A1AB-3B71-2C30-2D1F-7E0F8EE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8869" y="6575484"/>
            <a:ext cx="2743200" cy="365125"/>
          </a:xfrm>
        </p:spPr>
        <p:txBody>
          <a:bodyPr/>
          <a:lstStyle/>
          <a:p>
            <a:fld id="{E026271E-02EC-4870-941D-9AB9276C2D11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B9542E-C5F6-58D8-DBBC-0DAFA584E6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" b="98677" l="9504" r="89504">
                        <a14:foregroundMark x1="56312" y1="2079" x2="56028" y2="29112"/>
                        <a14:foregroundMark x1="20709" y1="86389" x2="79433" y2="90548"/>
                        <a14:foregroundMark x1="79433" y1="90548" x2="80567" y2="92060"/>
                        <a14:foregroundMark x1="19716" y1="97921" x2="50780" y2="98677"/>
                        <a14:foregroundMark x1="50780" y1="98677" x2="82979" y2="97732"/>
                        <a14:foregroundMark x1="33901" y1="54442" x2="36879" y2="63327"/>
                        <a14:foregroundMark x1="31915" y1="52552" x2="36454" y2="57656"/>
                        <a14:foregroundMark x1="46950" y1="378" x2="58014" y2="189"/>
                        <a14:backgroundMark x1="36028" y1="15879" x2="36028" y2="15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403" y="4174303"/>
            <a:ext cx="3261769" cy="2447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B0880-CC4F-82F4-ACB7-B5056BF66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456" y="4029811"/>
            <a:ext cx="18097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8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H L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CE394-B502-EABB-47DF-F441431BA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5ED3CC-949A-7578-B05F-996E94F93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B0178-6A4B-481A-FD81-9CFDE9027FA2}"/>
              </a:ext>
            </a:extLst>
          </p:cNvPr>
          <p:cNvSpPr txBox="1"/>
          <p:nvPr/>
        </p:nvSpPr>
        <p:spPr>
          <a:xfrm>
            <a:off x="2464621" y="2489642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2">
                    <a:lumMod val="90000"/>
                  </a:schemeClr>
                </a:solidFill>
                <a:latin typeface="+mj-lt"/>
              </a:rPr>
              <a:t>     	</a:t>
            </a:r>
            <a:r>
              <a:rPr lang="en-US" sz="1800" b="1" i="0" u="none" dirty="0">
                <a:solidFill>
                  <a:schemeClr val="tx2">
                    <a:lumMod val="90000"/>
                  </a:schemeClr>
                </a:solidFill>
                <a:latin typeface="+mj-lt"/>
              </a:rPr>
              <a:t>IF the above does NOT show numbered Scrabble tiles, then </a:t>
            </a:r>
          </a:p>
          <a:p>
            <a:pPr>
              <a:defRPr/>
            </a:pPr>
            <a:r>
              <a:rPr lang="en-US" sz="1800" b="1" i="0" u="none" dirty="0">
                <a:solidFill>
                  <a:schemeClr val="tx2">
                    <a:lumMod val="90000"/>
                  </a:schemeClr>
                </a:solidFill>
                <a:latin typeface="+mj-lt"/>
              </a:rPr>
              <a:t>make sure you are viewing your downloaded version in PowerPoint or Keynote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52694-7AEF-3F4E-9574-BE833359DEB2}"/>
              </a:ext>
            </a:extLst>
          </p:cNvPr>
          <p:cNvSpPr txBox="1"/>
          <p:nvPr/>
        </p:nvSpPr>
        <p:spPr>
          <a:xfrm>
            <a:off x="3820885" y="1075509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FIVES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28541-D463-FBD8-5ABA-420F2C3D0AB0}"/>
              </a:ext>
            </a:extLst>
          </p:cNvPr>
          <p:cNvSpPr txBox="1"/>
          <p:nvPr/>
        </p:nvSpPr>
        <p:spPr>
          <a:xfrm>
            <a:off x="2673628" y="4504460"/>
            <a:ext cx="6653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i="0" u="none" dirty="0">
                <a:latin typeface="+mj-lt"/>
              </a:rPr>
              <a:t>  Use PowerPoint or Keynote in FULL SCREEN “SLIDE SHOW” mode    	on your LAPTOP or DESKTOP for best results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955DA-BABB-6975-4BCD-FC46918F06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971" y="3776793"/>
            <a:ext cx="554554" cy="592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B91CC3-76B6-4ACA-D99D-FFAF4E29F248}"/>
              </a:ext>
            </a:extLst>
          </p:cNvPr>
          <p:cNvSpPr txBox="1"/>
          <p:nvPr/>
        </p:nvSpPr>
        <p:spPr>
          <a:xfrm>
            <a:off x="3000200" y="5543004"/>
            <a:ext cx="5876217" cy="101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i="0" u="none" dirty="0">
                <a:latin typeface="Arial" panose="020B0604020202020204" pitchFamily="34" charset="0"/>
                <a:cs typeface="Arial" panose="020B0604020202020204" pitchFamily="34" charset="0"/>
              </a:rPr>
              <a:t>   When you see the “ESCAPE KEY” ICON          check speaker notes for additional information 	by hitting the escape key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C3C8EF-4B55-B859-243A-A5DD0ECA7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9400" y="5164706"/>
            <a:ext cx="591966" cy="646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7CD65D-0B3A-5DB1-7E36-40A141B782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20"/>
          <a:stretch/>
        </p:blipFill>
        <p:spPr>
          <a:xfrm>
            <a:off x="3581067" y="3722028"/>
            <a:ext cx="640059" cy="737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1E2344-7256-4439-2961-54C112D741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22" y="3695805"/>
            <a:ext cx="832884" cy="8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CHOLO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63834" y="1836054"/>
            <a:ext cx="6050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CHOLO</a:t>
            </a:r>
            <a:r>
              <a:rPr lang="en-US" sz="3200" dirty="0"/>
              <a:t>: n. A YOUNG MEXICAN-AMERICAN GANG MEMBER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3983-140E-2A23-1FB5-9107DDA11631}"/>
              </a:ext>
            </a:extLst>
          </p:cNvPr>
          <p:cNvSpPr txBox="1"/>
          <p:nvPr/>
        </p:nvSpPr>
        <p:spPr>
          <a:xfrm>
            <a:off x="8577936" y="801191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27A2E3-A534-6D0C-5F3C-EFD699A0442F}"/>
              </a:ext>
            </a:extLst>
          </p:cNvPr>
          <p:cNvSpPr txBox="1"/>
          <p:nvPr/>
        </p:nvSpPr>
        <p:spPr>
          <a:xfrm>
            <a:off x="3128554" y="525086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79334-5839-933D-B554-6672465CBE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98056" l="3831" r="89847">
                        <a14:foregroundMark x1="25479" y1="8472" x2="13985" y2="32222"/>
                        <a14:foregroundMark x1="13985" y1="32222" x2="40996" y2="61667"/>
                        <a14:foregroundMark x1="6513" y1="24444" x2="23180" y2="58194"/>
                        <a14:foregroundMark x1="23180" y1="58194" x2="29502" y2="91250"/>
                        <a14:foregroundMark x1="29502" y1="91250" x2="32567" y2="95972"/>
                        <a14:foregroundMark x1="57471" y1="80556" x2="47510" y2="80833"/>
                        <a14:foregroundMark x1="47510" y1="80833" x2="46743" y2="80694"/>
                        <a14:foregroundMark x1="53448" y1="79444" x2="48084" y2="77778"/>
                        <a14:foregroundMark x1="44061" y1="81389" x2="44061" y2="81389"/>
                        <a14:foregroundMark x1="46743" y1="82500" x2="46743" y2="82500"/>
                        <a14:foregroundMark x1="30843" y1="98194" x2="30843" y2="98194"/>
                        <a14:foregroundMark x1="8812" y1="21528" x2="11494" y2="32222"/>
                        <a14:foregroundMark x1="11494" y1="32222" x2="11494" y2="32222"/>
                        <a14:foregroundMark x1="3959" y1="35379" x2="4789" y2="36944"/>
                        <a14:foregroundMark x1="10345" y1="15556" x2="6705" y2="26528"/>
                        <a14:foregroundMark x1="6705" y1="26528" x2="6705" y2="26528"/>
                        <a14:foregroundMark x1="10920" y1="15556" x2="13602" y2="15833"/>
                        <a14:foregroundMark x1="27586" y1="25694" x2="29502" y2="34722"/>
                        <a14:foregroundMark x1="5747" y1="27639" x2="6705" y2="32639"/>
                        <a14:foregroundMark x1="7663" y1="41250" x2="10153" y2="47083"/>
                        <a14:foregroundMark x1="36207" y1="40972" x2="31992" y2="37083"/>
                        <a14:foregroundMark x1="36015" y1="42222" x2="40421" y2="44444"/>
                        <a14:foregroundMark x1="40805" y1="43750" x2="42912" y2="47222"/>
                        <a14:foregroundMark x1="42529" y1="43333" x2="40805" y2="47500"/>
                        <a14:foregroundMark x1="26437" y1="94861" x2="28544" y2="90833"/>
                        <a14:foregroundMark x1="24904" y1="95278" x2="27395" y2="93056"/>
                        <a14:foregroundMark x1="26628" y1="94028" x2="26437" y2="95972"/>
                        <a14:foregroundMark x1="26054" y1="95556" x2="27778" y2="96250"/>
                        <a14:backgroundMark x1="1916" y1="39861" x2="3640" y2="59028"/>
                        <a14:backgroundMark x1="3640" y1="59028" x2="3640" y2="59028"/>
                        <a14:backgroundMark x1="192" y1="17083" x2="575" y2="35417"/>
                        <a14:backgroundMark x1="575" y1="35417" x2="575" y2="35417"/>
                        <a14:backgroundMark x1="47318" y1="22222" x2="80651" y2="39444"/>
                        <a14:backgroundMark x1="80651" y1="39444" x2="87356" y2="32222"/>
                        <a14:backgroundMark x1="87356" y1="32222" x2="83716" y2="8056"/>
                        <a14:backgroundMark x1="84674" y1="65278" x2="84674" y2="34444"/>
                        <a14:backgroundMark x1="40996" y1="28889" x2="63985" y2="44444"/>
                        <a14:backgroundMark x1="2310" y1="54306" x2="13861" y2="95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8884">
            <a:off x="5134169" y="2789326"/>
            <a:ext cx="2886425" cy="398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4492A-98EA-8920-E9CA-23D152E0A9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835" y="3528802"/>
            <a:ext cx="3129057" cy="2502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A00E79-08EC-6B83-E6A6-BD831ADF9CE7}"/>
              </a:ext>
            </a:extLst>
          </p:cNvPr>
          <p:cNvSpPr txBox="1"/>
          <p:nvPr/>
        </p:nvSpPr>
        <p:spPr>
          <a:xfrm>
            <a:off x="308064" y="262582"/>
            <a:ext cx="3621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HOLO</a:t>
            </a:r>
            <a:r>
              <a:rPr lang="en-US" sz="3200" dirty="0"/>
              <a:t>: n. A HOLOGRAM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3F2EA-C10F-306E-CF5B-704C1FF3E0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83" y="1424058"/>
            <a:ext cx="1755781" cy="17411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C15D6-3B24-00A1-7122-0D952037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9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N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D1219-D11C-D292-4473-15AA6F50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CONVO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63834" y="1903937"/>
            <a:ext cx="6050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CONVO</a:t>
            </a:r>
            <a:r>
              <a:rPr lang="en-US" sz="3200" dirty="0"/>
              <a:t>: n. A CONVERSATION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3983-140E-2A23-1FB5-9107DDA11631}"/>
              </a:ext>
            </a:extLst>
          </p:cNvPr>
          <p:cNvSpPr txBox="1"/>
          <p:nvPr/>
        </p:nvSpPr>
        <p:spPr>
          <a:xfrm>
            <a:off x="8525691" y="312559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A00E79-08EC-6B83-E6A6-BD831ADF9CE7}"/>
              </a:ext>
            </a:extLst>
          </p:cNvPr>
          <p:cNvSpPr txBox="1"/>
          <p:nvPr/>
        </p:nvSpPr>
        <p:spPr>
          <a:xfrm>
            <a:off x="8961118" y="3903198"/>
            <a:ext cx="3116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CONVOY</a:t>
            </a:r>
            <a:r>
              <a:rPr lang="en-US" sz="2400" dirty="0"/>
              <a:t>: v. ESCORT (CONVOYS, CONVOYED, CONVOYING)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8525690" y="107430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1306D9-3090-3FF6-23C9-954BB4B3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118" y="5103527"/>
            <a:ext cx="2847975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2DFFF2-49FF-0CF6-310C-808D61235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219" y="2556595"/>
            <a:ext cx="4487092" cy="2243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27ED26-4496-397B-F5C5-26FB58B544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766" y="2556594"/>
            <a:ext cx="4634472" cy="308655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0EF9E-515A-DC5F-29F3-8E70102A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6547" y="6492875"/>
            <a:ext cx="2743200" cy="365125"/>
          </a:xfrm>
        </p:spPr>
        <p:txBody>
          <a:bodyPr/>
          <a:lstStyle/>
          <a:p>
            <a:fld id="{E026271E-02EC-4870-941D-9AB9276C2D1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O R S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8D6E8-18B4-DAC5-EA2A-B28CE110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CORYS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63834" y="1903937"/>
            <a:ext cx="6050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CORYS</a:t>
            </a:r>
            <a:r>
              <a:rPr lang="en-US" sz="3200" dirty="0"/>
              <a:t>: pl. of </a:t>
            </a:r>
            <a:r>
              <a:rPr lang="en-US" sz="3200" u="sng" dirty="0"/>
              <a:t>CORY</a:t>
            </a:r>
            <a:r>
              <a:rPr lang="en-US" sz="3200" dirty="0"/>
              <a:t>, A FORMER MONEY OF GUINEA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8159925" y="638874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C0B16-0A17-0C1A-50B2-24A9D7FDF3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012358"/>
            <a:ext cx="3542211" cy="35422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FC7D9-94F2-CA2F-743F-64F2F225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M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EA488-6F2E-9C64-6E63-7AB006D6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2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COSMO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63834" y="1903937"/>
            <a:ext cx="6050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COSMO</a:t>
            </a:r>
            <a:r>
              <a:rPr lang="en-US" sz="3200" dirty="0"/>
              <a:t>: n. A TYPE OF COCKTAIL, COSMOPOLITAN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8456021" y="804339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635AE-65C7-1849-E11B-2D526584F0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891" y="3429000"/>
            <a:ext cx="2608217" cy="2608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4FD96F-5F21-DD5C-1D94-FC0F16AF36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783" y="3429000"/>
            <a:ext cx="3566160" cy="2674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C675FB-BF1B-5BA1-34FD-D6B4FEE9F4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250" y="3652360"/>
            <a:ext cx="3842658" cy="2161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8A0786-A0E6-818E-AA2E-810421FA87C9}"/>
              </a:ext>
            </a:extLst>
          </p:cNvPr>
          <p:cNvSpPr txBox="1"/>
          <p:nvPr/>
        </p:nvSpPr>
        <p:spPr>
          <a:xfrm>
            <a:off x="7929152" y="5813855"/>
            <a:ext cx="4090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COSMOS</a:t>
            </a:r>
            <a:r>
              <a:rPr lang="en-US" sz="2000" dirty="0"/>
              <a:t>: n. AN ORDERLY UNIVERSE</a:t>
            </a:r>
          </a:p>
          <a:p>
            <a:r>
              <a:rPr lang="en-US" sz="2000" dirty="0"/>
              <a:t>(pl. COSMOSES)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8924B-BEE9-B57A-810A-2E02514F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8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D I O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1ED71-660C-733B-7A95-5D7B7B23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COVID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63834" y="1903937"/>
            <a:ext cx="6050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COVID</a:t>
            </a:r>
            <a:r>
              <a:rPr lang="en-US" sz="3200" dirty="0"/>
              <a:t>: n. ILLNESS CAUSED BY CORONOVIRUS (pl. COVIDS)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8456021" y="804339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58C27-F19A-68B9-8634-BBFFCB7E8D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84" y="3261725"/>
            <a:ext cx="2618014" cy="1745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14D73-A431-F38C-456B-099CC81370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909" y="3261725"/>
            <a:ext cx="4289852" cy="25843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E6C25-DFBC-8E24-4F49-7B4331E8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D K </a:t>
            </a:r>
            <a:r>
              <a:rPr lang="en-US" sz="7200" dirty="0" err="1">
                <a:latin typeface="Scramble" panose="020B0603050302020204" pitchFamily="34" charset="0"/>
              </a:rPr>
              <a:t>K</a:t>
            </a:r>
            <a:r>
              <a:rPr lang="en-US" sz="7200" dirty="0">
                <a:latin typeface="Scramble" panose="020B0603050302020204" pitchFamily="34" charset="0"/>
              </a:rPr>
              <a:t>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5C61C-C052-3767-5DBC-46150347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3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C5B5F-9AE7-9A4B-E8DB-05D8534681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625" y="1247480"/>
            <a:ext cx="9048750" cy="28090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D49CB2-0F6D-BD18-5C64-815B73DB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4569-F76F-4F5B-B0BB-D8EDE3E0F8A7}" type="slidenum">
              <a:rPr lang="en-US" smtClean="0"/>
              <a:t>3</a:t>
            </a:fld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CB88F14-0B94-66AE-5FA9-6E36A9EC7431}"/>
              </a:ext>
            </a:extLst>
          </p:cNvPr>
          <p:cNvSpPr txBox="1">
            <a:spLocks/>
          </p:cNvSpPr>
          <p:nvPr/>
        </p:nvSpPr>
        <p:spPr>
          <a:xfrm>
            <a:off x="2333049" y="623524"/>
            <a:ext cx="9144000" cy="6239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are the new FIVES from NWL2023: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C4C5324-9569-CDB8-4C77-0C3EDC02AFE1}"/>
              </a:ext>
            </a:extLst>
          </p:cNvPr>
          <p:cNvSpPr txBox="1">
            <a:spLocks/>
          </p:cNvSpPr>
          <p:nvPr/>
        </p:nvSpPr>
        <p:spPr>
          <a:xfrm>
            <a:off x="1125530" y="4894466"/>
            <a:ext cx="9048750" cy="9925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slide show will concentrate on the truly “new fives” and not plurals of new threes &amp; fours like DOXES and ZUKES</a:t>
            </a:r>
          </a:p>
        </p:txBody>
      </p:sp>
    </p:spTree>
    <p:extLst>
      <p:ext uri="{BB962C8B-B14F-4D97-AF65-F5344CB8AC3E}">
        <p14:creationId xmlns:p14="http://schemas.microsoft.com/office/powerpoint/2010/main" val="2023417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DUKKA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15491" y="1987487"/>
            <a:ext cx="6559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DUKKA</a:t>
            </a:r>
            <a:r>
              <a:rPr lang="en-US" sz="3200" dirty="0"/>
              <a:t>: n. AN EGYPTIAN CONDIMENT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8586651" y="1160528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EDA02-7BBC-42E2-DF17-8AB5FE0F21C8}"/>
              </a:ext>
            </a:extLst>
          </p:cNvPr>
          <p:cNvSpPr txBox="1"/>
          <p:nvPr/>
        </p:nvSpPr>
        <p:spPr>
          <a:xfrm>
            <a:off x="8569236" y="485001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1686E-DE8E-4920-6853-4A1571E98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1556" l="5778" r="93778">
                        <a14:foregroundMark x1="51111" y1="11556" x2="56889" y2="82667"/>
                        <a14:foregroundMark x1="28000" y1="47111" x2="66667" y2="70222"/>
                        <a14:foregroundMark x1="34667" y1="64889" x2="79111" y2="72000"/>
                        <a14:foregroundMark x1="14222" y1="88000" x2="66222" y2="95111"/>
                        <a14:foregroundMark x1="66222" y1="95111" x2="91556" y2="81333"/>
                        <a14:foregroundMark x1="91556" y1="81333" x2="91556" y2="37333"/>
                        <a14:foregroundMark x1="91556" y1="37333" x2="82222" y2="9333"/>
                        <a14:foregroundMark x1="82222" y1="9333" x2="8000" y2="14222"/>
                        <a14:foregroundMark x1="8000" y1="14222" x2="15111" y2="40000"/>
                        <a14:foregroundMark x1="15111" y1="40000" x2="5778" y2="58222"/>
                        <a14:foregroundMark x1="5778" y1="58222" x2="8000" y2="84444"/>
                        <a14:foregroundMark x1="34667" y1="50667" x2="56889" y2="31556"/>
                        <a14:foregroundMark x1="56889" y1="31556" x2="56889" y2="31556"/>
                        <a14:foregroundMark x1="35111" y1="28444" x2="60444" y2="28000"/>
                        <a14:foregroundMark x1="37333" y1="8889" x2="66667" y2="7111"/>
                        <a14:foregroundMark x1="66667" y1="7111" x2="68000" y2="7556"/>
                        <a14:foregroundMark x1="31556" y1="7111" x2="67111" y2="12889"/>
                        <a14:foregroundMark x1="59556" y1="7111" x2="39556" y2="7111"/>
                        <a14:foregroundMark x1="24889" y1="86667" x2="72000" y2="89778"/>
                        <a14:foregroundMark x1="66222" y1="91556" x2="66222" y2="91556"/>
                        <a14:foregroundMark x1="93778" y1="48444" x2="93778" y2="48444"/>
                        <a14:foregroundMark x1="6667" y1="31111" x2="6667" y2="31111"/>
                        <a14:foregroundMark x1="57778" y1="51556" x2="80889" y2="75111"/>
                        <a14:foregroundMark x1="80889" y1="75111" x2="80889" y2="75111"/>
                        <a14:foregroundMark x1="48889" y1="48444" x2="30222" y2="7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132" y="3216138"/>
            <a:ext cx="2717482" cy="27174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95C13B-A926-E3F2-C32F-62E4FD1302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9" b="97778" l="3213" r="98795">
                        <a14:foregroundMark x1="83085" y1="87743" x2="29719" y2="87222"/>
                        <a14:foregroundMark x1="29719" y1="87222" x2="19679" y2="81667"/>
                        <a14:foregroundMark x1="19679" y1="81667" x2="14566" y2="21826"/>
                        <a14:foregroundMark x1="90763" y1="50556" x2="90763" y2="50556"/>
                        <a14:foregroundMark x1="90803" y1="42081" x2="91165" y2="37778"/>
                        <a14:foregroundMark x1="89157" y1="61667" x2="90153" y2="49813"/>
                        <a14:foregroundMark x1="91298" y1="47853" x2="92771" y2="45000"/>
                        <a14:foregroundMark x1="90763" y1="48889" x2="91189" y2="48063"/>
                        <a14:foregroundMark x1="91968" y1="51141" x2="91968" y2="48333"/>
                        <a14:foregroundMark x1="91968" y1="60031" x2="91968" y2="58402"/>
                        <a14:foregroundMark x1="91968" y1="63889" x2="91968" y2="62314"/>
                        <a14:foregroundMark x1="6739" y1="5728" x2="87550" y2="73333"/>
                        <a14:foregroundMark x1="97664" y1="95320" x2="98795" y2="97778"/>
                        <a14:foregroundMark x1="97098" y1="94090" x2="97535" y2="95039"/>
                        <a14:foregroundMark x1="87550" y1="73333" x2="90022" y2="78707"/>
                        <a14:foregroundMark x1="31705" y1="14260" x2="22490" y2="13889"/>
                        <a14:foregroundMark x1="91566" y1="16667" x2="67693" y2="15707"/>
                        <a14:foregroundMark x1="68346" y1="14308" x2="72691" y2="14444"/>
                        <a14:foregroundMark x1="72691" y1="14444" x2="92369" y2="12778"/>
                        <a14:foregroundMark x1="87952" y1="12778" x2="85002" y2="12534"/>
                        <a14:foregroundMark x1="86838" y1="8623" x2="91165" y2="9444"/>
                        <a14:foregroundMark x1="91165" y1="9444" x2="91566" y2="20000"/>
                        <a14:foregroundMark x1="78313" y1="8889" x2="78715" y2="20000"/>
                        <a14:backgroundMark x1="20846" y1="1395" x2="22490" y2="1111"/>
                        <a14:backgroundMark x1="22490" y1="1111" x2="22490" y2="1111"/>
                        <a14:backgroundMark x1="26506" y1="556" x2="42570" y2="2222"/>
                        <a14:backgroundMark x1="42570" y1="2222" x2="57036" y2="1516"/>
                        <a14:backgroundMark x1="92369" y1="59444" x2="92369" y2="48889"/>
                        <a14:backgroundMark x1="93914" y1="62524" x2="93173" y2="56111"/>
                        <a14:backgroundMark x1="94531" y1="67860" x2="94090" y2="64043"/>
                        <a14:backgroundMark x1="93173" y1="61903" x2="93173" y2="60000"/>
                        <a14:backgroundMark x1="93173" y1="65556" x2="93173" y2="65345"/>
                        <a14:backgroundMark x1="92835" y1="61621" x2="92369" y2="53889"/>
                        <a14:backgroundMark x1="93173" y1="67222" x2="93069" y2="65493"/>
                        <a14:backgroundMark x1="92709" y1="61515" x2="92369" y2="56111"/>
                        <a14:backgroundMark x1="93173" y1="68889" x2="92968" y2="65636"/>
                        <a14:backgroundMark x1="93173" y1="67222" x2="92948" y2="65665"/>
                        <a14:backgroundMark x1="93173" y1="48333" x2="94378" y2="35000"/>
                        <a14:backgroundMark x1="96787" y1="85556" x2="96386" y2="93889"/>
                        <a14:backgroundMark x1="93574" y1="78889" x2="93173" y2="93889"/>
                        <a14:backgroundMark x1="99197" y1="97778" x2="99197" y2="97778"/>
                        <a14:backgroundMark x1="96386" y1="99444" x2="99197" y2="89444"/>
                        <a14:backgroundMark x1="99197" y1="1667" x2="99197" y2="1667"/>
                        <a14:backgroundMark x1="97992" y1="3889" x2="97992" y2="3889"/>
                        <a14:backgroundMark x1="63454" y1="0" x2="90361" y2="1111"/>
                        <a14:backgroundMark x1="51004" y1="5000" x2="51004" y2="5000"/>
                        <a14:backgroundMark x1="36546" y1="3889" x2="72691" y2="5000"/>
                        <a14:backgroundMark x1="2008" y1="5556" x2="7229" y2="1667"/>
                        <a14:backgroundMark x1="2410" y1="6667" x2="7229" y2="4444"/>
                        <a14:backgroundMark x1="93173" y1="71111" x2="93574" y2="46667"/>
                        <a14:backgroundMark x1="96386" y1="81111" x2="96386" y2="8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952" y="3696662"/>
            <a:ext cx="2804519" cy="2032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BF18-8887-2159-D32B-2A1BD694FE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67" b="92667" l="9592" r="89688">
                        <a14:foregroundMark x1="47242" y1="11500" x2="47002" y2="59333"/>
                        <a14:foregroundMark x1="14868" y1="15667" x2="65228" y2="16667"/>
                        <a14:foregroundMark x1="65228" y1="16667" x2="82494" y2="15833"/>
                        <a14:foregroundMark x1="83693" y1="11833" x2="72422" y2="85667"/>
                        <a14:foregroundMark x1="72422" y1="85667" x2="58993" y2="92333"/>
                        <a14:foregroundMark x1="58993" y1="92333" x2="26859" y2="92167"/>
                        <a14:foregroundMark x1="26859" y1="92167" x2="19904" y2="79000"/>
                        <a14:foregroundMark x1="19904" y1="79000" x2="16547" y2="9833"/>
                        <a14:foregroundMark x1="16547" y1="9833" x2="34532" y2="7500"/>
                        <a14:foregroundMark x1="34532" y1="7500" x2="80096" y2="8333"/>
                        <a14:foregroundMark x1="80096" y1="8333" x2="83213" y2="10500"/>
                        <a14:foregroundMark x1="51079" y1="22000" x2="69305" y2="40167"/>
                        <a14:foregroundMark x1="34293" y1="21500" x2="32134" y2="34833"/>
                        <a14:foregroundMark x1="16547" y1="60333" x2="17506" y2="86333"/>
                        <a14:foregroundMark x1="17506" y1="86333" x2="30695" y2="92667"/>
                        <a14:foregroundMark x1="30695" y1="92667" x2="69065" y2="89833"/>
                        <a14:foregroundMark x1="69065" y1="89833" x2="75300" y2="90000"/>
                        <a14:foregroundMark x1="19904" y1="90000" x2="21343" y2="63000"/>
                        <a14:foregroundMark x1="15827" y1="91500" x2="22062" y2="67333"/>
                        <a14:foregroundMark x1="15348" y1="89000" x2="16067" y2="72000"/>
                        <a14:foregroundMark x1="12710" y1="44167" x2="12950" y2="53167"/>
                        <a14:foregroundMark x1="12950" y1="53167" x2="12950" y2="53167"/>
                        <a14:foregroundMark x1="11511" y1="43833" x2="12230" y2="53500"/>
                        <a14:foregroundMark x1="10791" y1="43833" x2="10791" y2="43833"/>
                        <a14:foregroundMark x1="87050" y1="42667" x2="83453" y2="5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935" y="3204712"/>
            <a:ext cx="1836634" cy="26426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78B5B-3EC0-52BA-7ACA-4E27E2A4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17D55-A9DA-07AD-3054-A5A0E8299C9A}"/>
              </a:ext>
            </a:extLst>
          </p:cNvPr>
          <p:cNvSpPr txBox="1"/>
          <p:nvPr/>
        </p:nvSpPr>
        <p:spPr>
          <a:xfrm>
            <a:off x="4710248" y="2431307"/>
            <a:ext cx="3370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(also DUKKAH/S)</a:t>
            </a:r>
          </a:p>
        </p:txBody>
      </p:sp>
    </p:spTree>
    <p:extLst>
      <p:ext uri="{BB962C8B-B14F-4D97-AF65-F5344CB8AC3E}">
        <p14:creationId xmlns:p14="http://schemas.microsoft.com/office/powerpoint/2010/main" val="38713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D G R 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8525B-29B6-66FE-31D7-E2B9F588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5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DURAG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884024" y="5547373"/>
            <a:ext cx="4828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DURAG</a:t>
            </a:r>
            <a:r>
              <a:rPr lang="en-US" sz="3200" dirty="0"/>
              <a:t>: n. A BANDANA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3983-140E-2A23-1FB5-9107DDA11631}"/>
              </a:ext>
            </a:extLst>
          </p:cNvPr>
          <p:cNvSpPr txBox="1"/>
          <p:nvPr/>
        </p:nvSpPr>
        <p:spPr>
          <a:xfrm>
            <a:off x="8628012" y="1700143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GUARD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2856409" y="3679495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130730" y="2714085"/>
            <a:ext cx="6797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	GUARD</a:t>
            </a:r>
            <a:r>
              <a:rPr lang="en-US" sz="3200" dirty="0"/>
              <a:t>:  v. PROTECT                 (adv. GUARDEDLY, n. GUARDER/S)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E7F90D-93C3-2796-425B-379E6DB026DF}"/>
              </a:ext>
            </a:extLst>
          </p:cNvPr>
          <p:cNvSpPr txBox="1"/>
          <p:nvPr/>
        </p:nvSpPr>
        <p:spPr>
          <a:xfrm>
            <a:off x="8553989" y="440880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284026" y="1530320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8209997" y="4325464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9C73F-5F4A-3712-F69D-B8C3D61E6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537" y="4426835"/>
            <a:ext cx="1286991" cy="1874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568AAE-CDFE-D724-CB36-7E5B66440A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0130" y="173796"/>
            <a:ext cx="1790137" cy="26948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53A37B-E28F-C235-9C0B-B5FC317861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4846" y="78956"/>
            <a:ext cx="2695307" cy="30861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20C84C-3D4D-5AE2-BEED-05C8F4DC2D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3" b="96786" l="2800" r="89973">
                        <a14:foregroundMark x1="5420" y1="18929" x2="25836" y2="32381"/>
                        <a14:foregroundMark x1="9033" y1="42976" x2="5781" y2="83095"/>
                        <a14:foregroundMark x1="5781" y1="83095" x2="15447" y2="87619"/>
                        <a14:foregroundMark x1="15447" y1="87619" x2="28636" y2="86786"/>
                        <a14:foregroundMark x1="28636" y1="86786" x2="39476" y2="88095"/>
                        <a14:foregroundMark x1="39476" y1="88095" x2="62782" y2="80714"/>
                        <a14:foregroundMark x1="62782" y1="80714" x2="71725" y2="81548"/>
                        <a14:foregroundMark x1="71725" y1="81548" x2="79765" y2="80952"/>
                        <a14:foregroundMark x1="79765" y1="80952" x2="90967" y2="69643"/>
                        <a14:foregroundMark x1="90967" y1="69643" x2="88979" y2="22381"/>
                        <a14:foregroundMark x1="88979" y1="22381" x2="84192" y2="11786"/>
                        <a14:foregroundMark x1="84192" y1="11786" x2="74977" y2="8571"/>
                        <a14:foregroundMark x1="74977" y1="8571" x2="64589" y2="12857"/>
                        <a14:foregroundMark x1="64589" y1="12857" x2="53117" y2="11190"/>
                        <a14:foregroundMark x1="53117" y1="11190" x2="44535" y2="14881"/>
                        <a14:foregroundMark x1="44535" y1="14881" x2="12647" y2="14881"/>
                        <a14:foregroundMark x1="12647" y1="14881" x2="5601" y2="20000"/>
                        <a14:foregroundMark x1="5601" y1="20000" x2="2981" y2="30476"/>
                        <a14:foregroundMark x1="2981" y1="30476" x2="8853" y2="40595"/>
                        <a14:foregroundMark x1="8853" y1="40595" x2="11201" y2="42619"/>
                        <a14:foregroundMark x1="5420" y1="61190" x2="2800" y2="81190"/>
                        <a14:foregroundMark x1="2800" y1="81190" x2="4968" y2="91071"/>
                        <a14:foregroundMark x1="4968" y1="91071" x2="5781" y2="91548"/>
                        <a14:foregroundMark x1="29630" y1="90476" x2="35050" y2="86548"/>
                        <a14:foregroundMark x1="35050" y1="86548" x2="41463" y2="85238"/>
                        <a14:foregroundMark x1="41463" y1="85238" x2="48509" y2="85238"/>
                        <a14:foregroundMark x1="48509" y1="85238" x2="40108" y2="87262"/>
                        <a14:foregroundMark x1="40108" y1="87262" x2="39657" y2="87024"/>
                        <a14:foregroundMark x1="33243" y1="14167" x2="44264" y2="13929"/>
                        <a14:foregroundMark x1="44264" y1="13929" x2="45077" y2="13929"/>
                        <a14:foregroundMark x1="32249" y1="34167" x2="27823" y2="49524"/>
                        <a14:foregroundMark x1="27823" y1="49524" x2="27823" y2="49524"/>
                        <a14:foregroundMark x1="6594" y1="91071" x2="11382" y2="93452"/>
                        <a14:foregroundMark x1="20777" y1="93095" x2="26016" y2="92024"/>
                        <a14:foregroundMark x1="13460" y1="94405" x2="20687" y2="93095"/>
                        <a14:foregroundMark x1="26016" y1="92024" x2="29088" y2="89167"/>
                        <a14:foregroundMark x1="21500" y1="93095" x2="22493" y2="92857"/>
                        <a14:foregroundMark x1="22493" y1="92857" x2="25655" y2="90476"/>
                        <a14:foregroundMark x1="24842" y1="92857" x2="23758" y2="93333"/>
                        <a14:foregroundMark x1="10117" y1="94286" x2="9666" y2="94167"/>
                        <a14:foregroundMark x1="9666" y1="94167" x2="6594" y2="92381"/>
                        <a14:foregroundMark x1="40289" y1="88333" x2="49955" y2="85952"/>
                        <a14:foregroundMark x1="49955" y1="85952" x2="50949" y2="84167"/>
                        <a14:foregroundMark x1="42728" y1="88929" x2="51310" y2="85952"/>
                        <a14:foregroundMark x1="79223" y1="12500" x2="78952" y2="79881"/>
                        <a14:foregroundMark x1="86992" y1="73571" x2="85998" y2="37619"/>
                        <a14:foregroundMark x1="85998" y1="37619" x2="82385" y2="18095"/>
                        <a14:foregroundMark x1="82385" y1="18095" x2="75158" y2="16548"/>
                        <a14:foregroundMark x1="75158" y1="16548" x2="73532" y2="50357"/>
                        <a14:foregroundMark x1="73532" y1="50357" x2="74977" y2="70119"/>
                        <a14:foregroundMark x1="74977" y1="70119" x2="66757" y2="78810"/>
                        <a14:foregroundMark x1="66757" y1="78810" x2="65131" y2="79405"/>
                        <a14:foregroundMark x1="76965" y1="27143" x2="63505" y2="53810"/>
                        <a14:foregroundMark x1="63505" y1="53810" x2="63505" y2="55833"/>
                        <a14:foregroundMark x1="69377" y1="35833" x2="69738" y2="46905"/>
                        <a14:foregroundMark x1="69738" y1="46905" x2="72177" y2="55595"/>
                        <a14:foregroundMark x1="72177" y1="55595" x2="73984" y2="42619"/>
                        <a14:foregroundMark x1="73984" y1="42619" x2="69377" y2="50357"/>
                        <a14:foregroundMark x1="69377" y1="50357" x2="74977" y2="42381"/>
                        <a14:foregroundMark x1="74977" y1="42381" x2="86992" y2="54881"/>
                        <a14:foregroundMark x1="86992" y1="54881" x2="89250" y2="59048"/>
                        <a14:foregroundMark x1="73351" y1="7262" x2="65944" y2="9643"/>
                        <a14:foregroundMark x1="65944" y1="9643" x2="64770" y2="15476"/>
                        <a14:foregroundMark x1="82385" y1="45000" x2="85366" y2="52976"/>
                        <a14:foregroundMark x1="10840" y1="94405" x2="17615" y2="94762"/>
                        <a14:foregroundMark x1="17615" y1="94762" x2="23848" y2="94405"/>
                        <a14:foregroundMark x1="15628" y1="96071" x2="19061" y2="94405"/>
                        <a14:backgroundMark x1="5510" y1="97262" x2="3975" y2="97381"/>
                        <a14:backgroundMark x1="64137" y1="94762" x2="27010" y2="96310"/>
                        <a14:backgroundMark x1="0" y1="84167" x2="3433" y2="95714"/>
                        <a14:backgroundMark x1="3975" y1="97381" x2="3704" y2="96429"/>
                        <a14:backgroundMark x1="542" y1="74167" x2="0" y2="84048"/>
                        <a14:backgroundMark x1="632" y1="74167" x2="994" y2="72738"/>
                        <a14:backgroundMark x1="7859" y1="99167" x2="8491" y2="99167"/>
                        <a14:backgroundMark x1="21680" y1="99048" x2="26287" y2="99524"/>
                        <a14:backgroundMark x1="26287" y1="99524" x2="26829" y2="9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5349"/>
            <a:ext cx="3704149" cy="28114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956DD5-9BA7-F9A3-2F1A-D9BA0D18E86C}"/>
              </a:ext>
            </a:extLst>
          </p:cNvPr>
          <p:cNvSpPr txBox="1"/>
          <p:nvPr/>
        </p:nvSpPr>
        <p:spPr>
          <a:xfrm>
            <a:off x="362502" y="1792476"/>
            <a:ext cx="2292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GUAR</a:t>
            </a:r>
            <a:r>
              <a:rPr lang="en-US" sz="2400" dirty="0"/>
              <a:t>: n. A LEGUME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3D874C-BE3D-17A0-5628-E0D28150E6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891" y="490951"/>
            <a:ext cx="1541414" cy="13015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5CBAE4-B546-0177-E490-B128F8176445}"/>
              </a:ext>
            </a:extLst>
          </p:cNvPr>
          <p:cNvSpPr txBox="1"/>
          <p:nvPr/>
        </p:nvSpPr>
        <p:spPr>
          <a:xfrm>
            <a:off x="9899474" y="5716649"/>
            <a:ext cx="229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DURA</a:t>
            </a:r>
            <a:r>
              <a:rPr lang="en-US" sz="2400" dirty="0"/>
              <a:t>: n. A CEREAL GRAIN</a:t>
            </a:r>
          </a:p>
          <a:p>
            <a:r>
              <a:rPr lang="en-US" sz="2400" dirty="0"/>
              <a:t>(DURRA/S)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6616C7-A9F3-DC5A-C6AB-75B724711F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9142" y="4688965"/>
            <a:ext cx="1651635" cy="102768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B03C375-2407-9205-D02B-58049625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13" grpId="0"/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 E </a:t>
            </a:r>
            <a:r>
              <a:rPr lang="en-US" sz="7200" dirty="0" err="1">
                <a:latin typeface="Scramble" panose="020B0603050302020204" pitchFamily="34" charset="0"/>
              </a:rPr>
              <a:t>E</a:t>
            </a:r>
            <a:r>
              <a:rPr lang="en-US" sz="7200" dirty="0">
                <a:latin typeface="Scramble" panose="020B0603050302020204" pitchFamily="34" charset="0"/>
              </a:rPr>
              <a:t> </a:t>
            </a:r>
            <a:r>
              <a:rPr lang="en-US" sz="7200" dirty="0" err="1">
                <a:latin typeface="Scramble" panose="020B0603050302020204" pitchFamily="34" charset="0"/>
              </a:rPr>
              <a:t>E</a:t>
            </a:r>
            <a:r>
              <a:rPr lang="en-US" sz="7200" dirty="0">
                <a:latin typeface="Scramble" panose="020B0603050302020204" pitchFamily="34" charset="0"/>
              </a:rPr>
              <a:t> 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E2FE0-478A-5B58-5531-945D5ED94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6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EELED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327083" y="1897671"/>
            <a:ext cx="5950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EELED</a:t>
            </a:r>
            <a:r>
              <a:rPr lang="en-US" sz="3200" dirty="0"/>
              <a:t>: v. TO MOVE SINUOUSLY (EEL, EELS, EELING)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2741025" y="108031"/>
            <a:ext cx="5508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HKPRS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373F8-B77D-AA7C-0A6A-8EFAB485E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432" y="3225254"/>
            <a:ext cx="5281060" cy="2974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89E14C-445B-41FA-3F7D-D1FBFF3A05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39" y="304800"/>
            <a:ext cx="1106319" cy="14589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DA9386-9657-5A2C-813E-AB0E3E9A62FC}"/>
              </a:ext>
            </a:extLst>
          </p:cNvPr>
          <p:cNvSpPr txBox="1"/>
          <p:nvPr/>
        </p:nvSpPr>
        <p:spPr>
          <a:xfrm>
            <a:off x="337456" y="1836054"/>
            <a:ext cx="2768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SEELED</a:t>
            </a:r>
            <a:r>
              <a:rPr lang="en-US" dirty="0"/>
              <a:t>: v. TO SEW A FALCON’S EYES SHUT DURING TRAINING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1FA152-2B99-7D49-53E2-F914A459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025" y="3194552"/>
            <a:ext cx="5867400" cy="3324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00081-1266-9D0A-2138-849855AF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9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 E </a:t>
            </a:r>
            <a:r>
              <a:rPr lang="en-US" sz="7200" dirty="0" err="1">
                <a:latin typeface="Scramble" panose="020B0603050302020204" pitchFamily="34" charset="0"/>
              </a:rPr>
              <a:t>E</a:t>
            </a:r>
            <a:r>
              <a:rPr lang="en-US" sz="7200" dirty="0">
                <a:latin typeface="Scramble" panose="020B0603050302020204" pitchFamily="34" charset="0"/>
              </a:rPr>
              <a:t> F </a:t>
            </a:r>
            <a:r>
              <a:rPr lang="en-US" sz="7200" dirty="0" err="1">
                <a:latin typeface="Scramble" panose="020B0603050302020204" pitchFamily="34" charset="0"/>
              </a:rPr>
              <a:t>F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DA6A6-A8A9-93FD-E804-756493EF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EFFED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20934" y="1759634"/>
            <a:ext cx="595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EFFED</a:t>
            </a:r>
            <a:r>
              <a:rPr lang="en-US" sz="3200" dirty="0"/>
              <a:t>: v. AN OFFENSIVE WORD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2697480" y="787305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7FB0E-8ADC-55D7-C804-C30591B06C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480" y="3442157"/>
            <a:ext cx="5617029" cy="3159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7F9349-BA6A-BDB2-C103-2CA9EE6380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89443" l="4525" r="95475">
                        <a14:foregroundMark x1="15158" y1="25806" x2="68100" y2="66569"/>
                        <a14:foregroundMark x1="9729" y1="61290" x2="40045" y2="51320"/>
                        <a14:foregroundMark x1="5430" y1="46041" x2="23077" y2="47801"/>
                        <a14:foregroundMark x1="23756" y1="31085" x2="54525" y2="30205"/>
                        <a14:foregroundMark x1="54525" y1="30205" x2="73077" y2="42522"/>
                        <a14:foregroundMark x1="73077" y1="42522" x2="73303" y2="67742"/>
                        <a14:foregroundMark x1="73303" y1="67742" x2="51584" y2="70381"/>
                        <a14:foregroundMark x1="51584" y1="70381" x2="30317" y2="59824"/>
                        <a14:foregroundMark x1="30317" y1="59824" x2="25566" y2="54839"/>
                        <a14:foregroundMark x1="67195" y1="29326" x2="84615" y2="50733"/>
                        <a14:foregroundMark x1="84615" y1="50733" x2="80090" y2="67449"/>
                        <a14:foregroundMark x1="80090" y1="67449" x2="72851" y2="72727"/>
                        <a14:foregroundMark x1="70362" y1="22874" x2="89367" y2="43988"/>
                        <a14:foregroundMark x1="89367" y1="43988" x2="86878" y2="60117"/>
                        <a14:foregroundMark x1="95701" y1="45748" x2="82127" y2="53666"/>
                        <a14:foregroundMark x1="48416" y1="87683" x2="48869" y2="48387"/>
                        <a14:foregroundMark x1="4525" y1="88856" x2="4525" y2="8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1716">
            <a:off x="4788239" y="2656873"/>
            <a:ext cx="1640129" cy="1265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A9C5AE-B5C6-88E7-FF43-8AACA2316A9B}"/>
              </a:ext>
            </a:extLst>
          </p:cNvPr>
          <p:cNvSpPr txBox="1"/>
          <p:nvPr/>
        </p:nvSpPr>
        <p:spPr>
          <a:xfrm>
            <a:off x="5066968" y="2940205"/>
            <a:ext cx="145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YOU EFFED UP, REF!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4B8C3-1549-B261-4E36-64645F10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B2E20-F678-B2B6-328D-46FEA65684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89443" l="4525" r="95475">
                        <a14:foregroundMark x1="15158" y1="25806" x2="68100" y2="66569"/>
                        <a14:foregroundMark x1="9729" y1="61290" x2="40045" y2="51320"/>
                        <a14:foregroundMark x1="5430" y1="46041" x2="23077" y2="47801"/>
                        <a14:foregroundMark x1="23756" y1="31085" x2="54525" y2="30205"/>
                        <a14:foregroundMark x1="54525" y1="30205" x2="73077" y2="42522"/>
                        <a14:foregroundMark x1="73077" y1="42522" x2="73303" y2="67742"/>
                        <a14:foregroundMark x1="73303" y1="67742" x2="51584" y2="70381"/>
                        <a14:foregroundMark x1="51584" y1="70381" x2="30317" y2="59824"/>
                        <a14:foregroundMark x1="30317" y1="59824" x2="25566" y2="54839"/>
                        <a14:foregroundMark x1="67195" y1="29326" x2="84615" y2="50733"/>
                        <a14:foregroundMark x1="84615" y1="50733" x2="80090" y2="67449"/>
                        <a14:foregroundMark x1="80090" y1="67449" x2="72851" y2="72727"/>
                        <a14:foregroundMark x1="70362" y1="22874" x2="89367" y2="43988"/>
                        <a14:foregroundMark x1="89367" y1="43988" x2="86878" y2="60117"/>
                        <a14:foregroundMark x1="95701" y1="45748" x2="82127" y2="53666"/>
                        <a14:foregroundMark x1="48416" y1="87683" x2="48869" y2="48387"/>
                        <a14:foregroundMark x1="4525" y1="88856" x2="4525" y2="8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1716">
            <a:off x="6362613" y="2548931"/>
            <a:ext cx="1640129" cy="1265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CE6AA9-0B53-599A-B461-2079D6BB12F0}"/>
              </a:ext>
            </a:extLst>
          </p:cNvPr>
          <p:cNvSpPr txBox="1"/>
          <p:nvPr/>
        </p:nvSpPr>
        <p:spPr>
          <a:xfrm>
            <a:off x="5973591" y="2862680"/>
            <a:ext cx="196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NO EFFING      	WAY!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68A48-78D3-1DCE-52D7-2C0937C31C49}"/>
              </a:ext>
            </a:extLst>
          </p:cNvPr>
          <p:cNvSpPr txBox="1"/>
          <p:nvPr/>
        </p:nvSpPr>
        <p:spPr>
          <a:xfrm>
            <a:off x="3262811" y="2212587"/>
            <a:ext cx="2491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(also EFFING)</a:t>
            </a:r>
          </a:p>
        </p:txBody>
      </p:sp>
    </p:spTree>
    <p:extLst>
      <p:ext uri="{BB962C8B-B14F-4D97-AF65-F5344CB8AC3E}">
        <p14:creationId xmlns:p14="http://schemas.microsoft.com/office/powerpoint/2010/main" val="147406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E F R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C8D3-B9FA-02CC-CE14-8757147C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1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FAVER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695669" y="1926505"/>
            <a:ext cx="6969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FAVER</a:t>
            </a:r>
            <a:r>
              <a:rPr lang="en-US" sz="3200" dirty="0"/>
              <a:t>: NWL23 adj. MORE FAVORITE    	 	        (FAVE, FAVEST)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3089370" y="590285"/>
            <a:ext cx="812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048917" y="629468"/>
            <a:ext cx="812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FBFA59-AA2E-0B2E-3682-EA157754D3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231" y="3207683"/>
            <a:ext cx="4397284" cy="3297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A1945-264C-E8CA-6067-18756924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F I N </a:t>
            </a:r>
            <a:r>
              <a:rPr lang="en-US" sz="7200" dirty="0" err="1">
                <a:latin typeface="Scramble" panose="020B0603050302020204" pitchFamily="34" charset="0"/>
              </a:rPr>
              <a:t>N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6F95B-7053-CF45-2569-94138DFE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8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B6FEAF-1F38-9517-1AD5-24567178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4569-F76F-4F5B-B0BB-D8EDE3E0F8A7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B6182-0CBF-6D46-C28A-86712EBD9BA3}"/>
              </a:ext>
            </a:extLst>
          </p:cNvPr>
          <p:cNvSpPr txBox="1"/>
          <p:nvPr/>
        </p:nvSpPr>
        <p:spPr>
          <a:xfrm>
            <a:off x="1331456" y="2274838"/>
            <a:ext cx="104425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ABYED, BOTOX, BROEY, BUBBA, CELLY, CHAGA, CHOLA, CHOLO</a:t>
            </a:r>
          </a:p>
          <a:p>
            <a:r>
              <a:rPr lang="en-US" sz="2400" b="1" dirty="0"/>
              <a:t>CONVO, CORYS, COSMO, COVID, DUKKA, DURAG, EELED, EFFED, FAVER,</a:t>
            </a:r>
          </a:p>
          <a:p>
            <a:r>
              <a:rPr lang="en-US" sz="2400" b="1" dirty="0"/>
              <a:t>FINNA, FIREE, FUGLY, GEPIK, GLAMP, GONNA, GOTTA,</a:t>
            </a:r>
          </a:p>
          <a:p>
            <a:r>
              <a:rPr lang="en-US" sz="2400" b="1" dirty="0"/>
              <a:t>GOYIM, HAOLE, HUNDO, HYGGE, IFTAR, INCEL, INNIE, INROS, INSPO, INTEL JANKY, JIAOS, KAMIS, KORIS, LAGGY, NAPED, NATTO, NDUJA, NOOKY, OUTIE, </a:t>
            </a:r>
          </a:p>
          <a:p>
            <a:r>
              <a:rPr lang="en-US" sz="2400" b="1" dirty="0"/>
              <a:t>PALEO, PANKO, POMMY, POOFY, QUESO, RANDO, SHART, SITCH, SPAZZ,</a:t>
            </a:r>
          </a:p>
          <a:p>
            <a:r>
              <a:rPr lang="en-US" sz="2400" b="1" dirty="0"/>
              <a:t>SPORK, SWOLE, THWAP, TRYNA, TYINS, UNSUB, VACAY, VIBED, WAGYU, WANNA</a:t>
            </a:r>
          </a:p>
          <a:p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66C24-14AD-94E5-151A-8A4A5066E4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757" y="576921"/>
            <a:ext cx="4402455" cy="136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16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FINNA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4062752" y="1934330"/>
            <a:ext cx="395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FINNA</a:t>
            </a:r>
            <a:r>
              <a:rPr lang="en-US" sz="3200" dirty="0"/>
              <a:t>: v. “FIXING TO”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449513" y="803640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4ED21-1AB9-FFA1-10EE-DB18F4B303BE}"/>
              </a:ext>
            </a:extLst>
          </p:cNvPr>
          <p:cNvSpPr txBox="1"/>
          <p:nvPr/>
        </p:nvSpPr>
        <p:spPr>
          <a:xfrm>
            <a:off x="4418386" y="5030838"/>
            <a:ext cx="2792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“I FINNA LEARN    SOME NEW FIVES”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D9DC6-3545-14E4-6CBC-6C66125A6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564" y="2821038"/>
            <a:ext cx="2066925" cy="2209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FC3684A-4CC3-8218-FFED-EFD68B52B1AF}"/>
              </a:ext>
            </a:extLst>
          </p:cNvPr>
          <p:cNvSpPr txBox="1">
            <a:spLocks/>
          </p:cNvSpPr>
          <p:nvPr/>
        </p:nvSpPr>
        <p:spPr>
          <a:xfrm>
            <a:off x="4824802" y="3744928"/>
            <a:ext cx="2176892" cy="680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Arial Black" panose="020B0A04020102020204" pitchFamily="34" charset="0"/>
              </a:rPr>
              <a:t>    NWL 23</a:t>
            </a:r>
            <a:r>
              <a:rPr lang="en-US" sz="1800" dirty="0"/>
              <a:t> </a:t>
            </a:r>
            <a:r>
              <a:rPr lang="en-US" sz="1800" b="1" dirty="0">
                <a:latin typeface="Arial Black" panose="020B0A04020102020204" pitchFamily="34" charset="0"/>
              </a:rPr>
              <a:t>“NEW FIVES”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3A02A-D203-EE51-FF2C-6BCA5637E333}"/>
              </a:ext>
            </a:extLst>
          </p:cNvPr>
          <p:cNvSpPr txBox="1"/>
          <p:nvPr/>
        </p:nvSpPr>
        <p:spPr>
          <a:xfrm>
            <a:off x="8630194" y="3344818"/>
            <a:ext cx="3472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FINNAN</a:t>
            </a:r>
            <a:r>
              <a:rPr lang="en-US" sz="2000" dirty="0"/>
              <a:t>: SMOKED HADDOCK (pl. FINNANS)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E2DE66-E3A1-7F56-FC10-A25B6DA62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748" y="1726970"/>
            <a:ext cx="2066925" cy="620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9E8F57-923D-CAAB-DB8D-4C203ABD54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93" b="98537" l="9375" r="96875">
                        <a14:foregroundMark x1="13125" y1="65366" x2="24063" y2="85854"/>
                        <a14:foregroundMark x1="24063" y1="85854" x2="42500" y2="92683"/>
                        <a14:foregroundMark x1="42500" y1="92683" x2="62187" y2="85366"/>
                        <a14:foregroundMark x1="62187" y1="85366" x2="91250" y2="62927"/>
                        <a14:foregroundMark x1="91250" y1="62927" x2="98438" y2="38049"/>
                        <a14:foregroundMark x1="98438" y1="38049" x2="96875" y2="16585"/>
                        <a14:foregroundMark x1="96875" y1="16585" x2="88438" y2="10732"/>
                        <a14:foregroundMark x1="88438" y1="10732" x2="57188" y2="20000"/>
                        <a14:foregroundMark x1="57188" y1="20000" x2="56250" y2="21463"/>
                        <a14:foregroundMark x1="29688" y1="34146" x2="11563" y2="65366"/>
                        <a14:foregroundMark x1="11563" y1="65366" x2="16250" y2="82439"/>
                        <a14:foregroundMark x1="16250" y1="82439" x2="23125" y2="93659"/>
                        <a14:foregroundMark x1="23125" y1="93659" x2="31875" y2="97561"/>
                        <a14:foregroundMark x1="31875" y1="97561" x2="49688" y2="93171"/>
                        <a14:foregroundMark x1="49688" y1="93171" x2="86875" y2="66341"/>
                        <a14:foregroundMark x1="86875" y1="66341" x2="89688" y2="62439"/>
                        <a14:foregroundMark x1="76250" y1="81463" x2="84063" y2="76098"/>
                        <a14:foregroundMark x1="85313" y1="75122" x2="93125" y2="63902"/>
                        <a14:foregroundMark x1="93125" y1="63902" x2="95000" y2="62927"/>
                        <a14:foregroundMark x1="93438" y1="67805" x2="95000" y2="61463"/>
                        <a14:foregroundMark x1="23438" y1="97561" x2="49375" y2="93659"/>
                        <a14:foregroundMark x1="49375" y1="93659" x2="58125" y2="81951"/>
                        <a14:foregroundMark x1="9375" y1="67317" x2="12500" y2="65366"/>
                        <a14:foregroundMark x1="32500" y1="30244" x2="48438" y2="26341"/>
                        <a14:foregroundMark x1="48438" y1="26341" x2="40938" y2="25854"/>
                        <a14:foregroundMark x1="95938" y1="66341" x2="95938" y2="66341"/>
                        <a14:foregroundMark x1="52812" y1="98537" x2="69063" y2="87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4999">
            <a:off x="9109164" y="2192865"/>
            <a:ext cx="1672046" cy="12185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04DCD-D8B4-C2BF-109E-BA7AC42D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6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</a:t>
            </a:r>
            <a:r>
              <a:rPr lang="en-US" sz="7200" dirty="0" err="1">
                <a:latin typeface="Scramble" panose="020B0603050302020204" pitchFamily="34" charset="0"/>
              </a:rPr>
              <a:t>E</a:t>
            </a:r>
            <a:r>
              <a:rPr lang="en-US" sz="7200" dirty="0">
                <a:latin typeface="Scramble" panose="020B0603050302020204" pitchFamily="34" charset="0"/>
              </a:rPr>
              <a:t> F I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5AE5D-E5B2-2E0B-88CA-D7E528C2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5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FIREE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943497" y="1903960"/>
            <a:ext cx="67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FIREE</a:t>
            </a:r>
            <a:r>
              <a:rPr lang="en-US" sz="3200" dirty="0"/>
              <a:t>: n. ONE WHO HAS BEEN FIRED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449513" y="803640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CCD2D-F1D1-DC78-81BE-870FACF57D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595" y="2729266"/>
            <a:ext cx="4206240" cy="367493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B9A6336-837F-89BE-E7E4-63948C5BB023}"/>
              </a:ext>
            </a:extLst>
          </p:cNvPr>
          <p:cNvSpPr/>
          <p:nvPr/>
        </p:nvSpPr>
        <p:spPr>
          <a:xfrm>
            <a:off x="5773785" y="2665725"/>
            <a:ext cx="1950720" cy="40451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813D2-F74D-E0AA-677C-676117825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0350" y="2729266"/>
            <a:ext cx="1711235" cy="36749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8671D-214E-B6E5-136A-97117F08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 G L U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7774C-001B-4870-B4ED-A70FBB08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FUGLY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79074" y="5557539"/>
            <a:ext cx="5460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FUGLY</a:t>
            </a:r>
            <a:r>
              <a:rPr lang="en-US" sz="3200" dirty="0"/>
              <a:t>: adj. FRIGGIN’ UGLY  	(FUGLIER, FUGLIEST)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GULFY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130730" y="2714085"/>
            <a:ext cx="6797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GULFY</a:t>
            </a:r>
            <a:r>
              <a:rPr lang="en-US" sz="3200" dirty="0"/>
              <a:t>:  adj. FULL OF WHIRLPOOLS</a:t>
            </a:r>
          </a:p>
          <a:p>
            <a:r>
              <a:rPr lang="en-US" sz="3200" dirty="0"/>
              <a:t>	(GULFIER, GULFIEST)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284026" y="1530320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68720" y="436526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0B01E-7828-6C8D-7380-A349D7BF2E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75" y="4395577"/>
            <a:ext cx="2445166" cy="1974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A23D64-6FA2-C630-4EFF-073C2B7100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452" y="3806143"/>
            <a:ext cx="3068411" cy="3068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50A4E4-F474-DB6C-FB53-E7DEF459C9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82" b="89840" l="6186" r="96392">
                        <a14:foregroundMark x1="51031" y1="5882" x2="52062" y2="33690"/>
                        <a14:foregroundMark x1="9794" y1="43850" x2="26289" y2="71123"/>
                        <a14:foregroundMark x1="26289" y1="71123" x2="31443" y2="73797"/>
                        <a14:foregroundMark x1="18557" y1="77540" x2="49485" y2="79144"/>
                        <a14:foregroundMark x1="6701" y1="77005" x2="17010" y2="77540"/>
                        <a14:foregroundMark x1="91237" y1="77540" x2="64948" y2="77005"/>
                        <a14:foregroundMark x1="90722" y1="80214" x2="71134" y2="83957"/>
                        <a14:foregroundMark x1="86598" y1="85027" x2="92268" y2="73797"/>
                        <a14:foregroundMark x1="96907" y1="80214" x2="84021" y2="80749"/>
                        <a14:backgroundMark x1="85567" y1="92513" x2="89175" y2="88770"/>
                        <a14:backgroundMark x1="8763" y1="87166" x2="18041" y2="9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0628" y="3825411"/>
            <a:ext cx="1743411" cy="13570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2C48CF-1304-3AFD-2567-E00DDFEE17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60" y="741669"/>
            <a:ext cx="2625156" cy="18405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F53BFB-A6D6-37A7-2FC3-74357DB08C0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145" y="456856"/>
            <a:ext cx="2547801" cy="23096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3E137-6CFF-C875-6770-36537137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G I K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GEPIK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442754" y="1979463"/>
            <a:ext cx="7306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GEPIK</a:t>
            </a:r>
            <a:r>
              <a:rPr lang="en-US" sz="3200" dirty="0"/>
              <a:t>: n. ONE HUNDRETH OF A </a:t>
            </a:r>
            <a:r>
              <a:rPr lang="en-US" sz="3200" u="sng" dirty="0"/>
              <a:t>MANAT</a:t>
            </a:r>
            <a:r>
              <a:rPr lang="en-US" sz="3200" dirty="0"/>
              <a:t>,  	A MONETARY UNIT OF AZERBAIJAN 		(synonym GOPIK/S)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545292" y="786152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DEAFB-CC25-B170-D0F1-306B44697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4" y="3841025"/>
            <a:ext cx="2381250" cy="23812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967D-E39F-6183-43B8-E66A6BCF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1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 I M O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GOYIM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1943024" y="1958198"/>
            <a:ext cx="8753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GOYIM</a:t>
            </a:r>
            <a:r>
              <a:rPr lang="en-US" sz="3200" dirty="0"/>
              <a:t>: one pl. of </a:t>
            </a:r>
            <a:r>
              <a:rPr lang="en-US" sz="3200" u="sng" dirty="0"/>
              <a:t>GOY</a:t>
            </a:r>
            <a:r>
              <a:rPr lang="en-US" sz="3200" dirty="0"/>
              <a:t>, A NON-JEWISH PERSON (also pl. GOYS)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967D-E39F-6183-43B8-E66A6BCF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D87D3-D84D-6669-FE46-9620A370C0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496" y="3181027"/>
            <a:ext cx="2882538" cy="354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E H L 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1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B D E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D68DA-0679-8135-2272-BB623BE6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8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HAOLE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129245" y="1958254"/>
            <a:ext cx="867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HAOLE: </a:t>
            </a:r>
            <a:r>
              <a:rPr lang="en-US" sz="3200" dirty="0"/>
              <a:t>n. ONE WHO IS NOT A NATIVE HAWAIIAN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545292" y="786152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967D-E39F-6183-43B8-E66A6BCF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ECD49-8D85-C8A7-1828-1F21D38BCD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00" b="97667" l="2258" r="99900">
                        <a14:foregroundMark x1="12343" y1="63100" x2="29604" y2="62733"/>
                        <a14:foregroundMark x1="29604" y1="62733" x2="99900" y2="63500"/>
                        <a14:foregroundMark x1="8881" y1="95867" x2="68339" y2="62467"/>
                        <a14:foregroundMark x1="83442" y1="96267" x2="25539" y2="96767"/>
                        <a14:foregroundMark x1="10838" y1="59567" x2="5469" y2="84400"/>
                        <a14:foregroundMark x1="5469" y1="84400" x2="6121" y2="93867"/>
                        <a14:foregroundMark x1="6121" y1="93867" x2="7928" y2="97667"/>
                        <a14:foregroundMark x1="3362" y1="64500" x2="2408" y2="79100"/>
                        <a14:foregroundMark x1="57852" y1="28700" x2="58404" y2="35567"/>
                        <a14:foregroundMark x1="58404" y1="26800" x2="59007" y2="36333"/>
                        <a14:foregroundMark x1="30908" y1="9267" x2="41194" y2="16900"/>
                        <a14:foregroundMark x1="45208" y1="7367" x2="53236" y2="14600"/>
                        <a14:foregroundMark x1="45409" y1="7100" x2="54340" y2="12967"/>
                        <a14:foregroundMark x1="54340" y1="12967" x2="55544" y2="16133"/>
                        <a14:backgroundMark x1="2007" y1="51033" x2="8329" y2="37467"/>
                        <a14:backgroundMark x1="702" y1="87500" x2="702" y2="87500"/>
                        <a14:backgroundMark x1="853" y1="85833" x2="301" y2="87367"/>
                        <a14:backgroundMark x1="853" y1="87733" x2="301" y2="8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407" y="2572943"/>
            <a:ext cx="2574090" cy="3874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37C5D-7B66-0E16-D3AB-214E40C272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260" y="2816865"/>
            <a:ext cx="5486060" cy="363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 H N O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7774C-001B-4870-B4ED-A70FBB08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7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CA9DA0E-9665-66ED-1599-8BB35D12AB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70" b="98420" l="3337" r="96559">
                        <a14:foregroundMark x1="5631" y1="39021" x2="35454" y2="79937"/>
                        <a14:foregroundMark x1="4901" y1="34281" x2="4901" y2="44076"/>
                        <a14:foregroundMark x1="4901" y1="44076" x2="42023" y2="96367"/>
                        <a14:foregroundMark x1="42023" y1="96367" x2="59645" y2="78041"/>
                        <a14:foregroundMark x1="59645" y1="78041" x2="83942" y2="66193"/>
                        <a14:foregroundMark x1="83942" y1="66193" x2="90302" y2="53555"/>
                        <a14:foregroundMark x1="90302" y1="53555" x2="90302" y2="43602"/>
                        <a14:foregroundMark x1="90302" y1="43602" x2="52972" y2="2370"/>
                        <a14:foregroundMark x1="52972" y1="2370" x2="36288" y2="11532"/>
                        <a14:foregroundMark x1="36288" y1="11532" x2="12617" y2="17378"/>
                        <a14:foregroundMark x1="12617" y1="17378" x2="6152" y2="25276"/>
                        <a14:foregroundMark x1="6152" y1="25276" x2="5839" y2="29858"/>
                        <a14:foregroundMark x1="43274" y1="4739" x2="8759" y2="18957"/>
                        <a14:foregroundMark x1="19499" y1="10269" x2="26277" y2="21959"/>
                        <a14:foregroundMark x1="12722" y1="15166" x2="35766" y2="9163"/>
                        <a14:foregroundMark x1="18770" y1="10427" x2="31074" y2="10742"/>
                        <a14:foregroundMark x1="31074" y1="10742" x2="34515" y2="10585"/>
                        <a14:foregroundMark x1="23879" y1="10111" x2="33368" y2="9953"/>
                        <a14:foregroundMark x1="33368" y1="9953" x2="35454" y2="9953"/>
                        <a14:foregroundMark x1="24713" y1="9637" x2="30761" y2="7741"/>
                        <a14:foregroundMark x1="31074" y1="8689" x2="35766" y2="8215"/>
                        <a14:foregroundMark x1="78728" y1="27014" x2="96663" y2="48815"/>
                        <a14:foregroundMark x1="96663" y1="48815" x2="87904" y2="57504"/>
                        <a14:foregroundMark x1="63921" y1="63033" x2="69552" y2="62085"/>
                        <a14:foregroundMark x1="3650" y1="34755" x2="5109" y2="44708"/>
                        <a14:foregroundMark x1="5109" y1="44708" x2="13243" y2="55608"/>
                        <a14:foregroundMark x1="13243" y1="55608" x2="15746" y2="63665"/>
                        <a14:foregroundMark x1="15746" y1="63665" x2="31804" y2="88310"/>
                        <a14:foregroundMark x1="31804" y1="88310" x2="35454" y2="90995"/>
                        <a14:foregroundMark x1="3337" y1="36651" x2="3441" y2="42022"/>
                        <a14:foregroundMark x1="7716" y1="49605" x2="20542" y2="69826"/>
                        <a14:foregroundMark x1="12409" y1="59242" x2="20229" y2="70458"/>
                        <a14:foregroundMark x1="16267" y1="64455" x2="18978" y2="69036"/>
                        <a14:foregroundMark x1="16163" y1="64455" x2="19187" y2="69352"/>
                        <a14:foregroundMark x1="16058" y1="65877" x2="18874" y2="63507"/>
                        <a14:foregroundMark x1="16684" y1="66825" x2="20125" y2="64929"/>
                        <a14:foregroundMark x1="26382" y1="81675" x2="33889" y2="92259"/>
                        <a14:foregroundMark x1="33889" y1="92259" x2="35766" y2="93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0890" y="4866339"/>
            <a:ext cx="1713302" cy="1131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HUNDO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79074" y="5557539"/>
            <a:ext cx="546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HUNDO</a:t>
            </a:r>
            <a:r>
              <a:rPr lang="en-US" sz="3200" dirty="0"/>
              <a:t>: n. A HUNDRED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152500" y="2715678"/>
            <a:ext cx="679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HOUND</a:t>
            </a:r>
            <a:r>
              <a:rPr lang="en-US" sz="3200" dirty="0"/>
              <a:t>:  v. TO PURSUE RELENTLESSLY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562702" y="1716180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68720" y="436526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3E137-6CFF-C875-6770-36537137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B1430-7BAD-00F7-BA43-D9030416B3A2}"/>
              </a:ext>
            </a:extLst>
          </p:cNvPr>
          <p:cNvSpPr txBox="1"/>
          <p:nvPr/>
        </p:nvSpPr>
        <p:spPr>
          <a:xfrm>
            <a:off x="3394161" y="3205058"/>
            <a:ext cx="679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(HOUNDS, HOUNDED, HOUNDING)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BCF836-5A9A-73B0-9898-6CCF16DDF7D8}"/>
              </a:ext>
            </a:extLst>
          </p:cNvPr>
          <p:cNvSpPr txBox="1"/>
          <p:nvPr/>
        </p:nvSpPr>
        <p:spPr>
          <a:xfrm>
            <a:off x="8443304" y="4543032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0DBA74-7D16-C015-9198-40B6E7B668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963">
            <a:off x="8886447" y="4880258"/>
            <a:ext cx="3073655" cy="13253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69DA1A-CF96-8C54-B860-5388916B9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17" y="4682394"/>
            <a:ext cx="2752725" cy="1657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69D9A2-27F2-DA67-58FD-6C9FFAC58B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59" y="173010"/>
            <a:ext cx="3361509" cy="22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6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6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G </a:t>
            </a:r>
            <a:r>
              <a:rPr lang="en-US" sz="7200" dirty="0" err="1">
                <a:latin typeface="Scramble" panose="020B0603050302020204" pitchFamily="34" charset="0"/>
              </a:rPr>
              <a:t>G</a:t>
            </a:r>
            <a:r>
              <a:rPr lang="en-US" sz="7200" dirty="0">
                <a:latin typeface="Scramble" panose="020B0603050302020204" pitchFamily="34" charset="0"/>
              </a:rPr>
              <a:t> H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4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HYGGE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451462" y="1912111"/>
            <a:ext cx="867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HYGGE: </a:t>
            </a:r>
            <a:r>
              <a:rPr lang="en-US" sz="3200" dirty="0"/>
              <a:t>n. A COMFORTING COZY QUALITY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545292" y="786152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967D-E39F-6183-43B8-E66A6BCF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1F7677-627D-E15E-18FB-1313AAC40F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975" y="2699515"/>
            <a:ext cx="6101579" cy="35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F I R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7774C-001B-4870-B4ED-A70FBB08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5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IFTAR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79074" y="5557539"/>
            <a:ext cx="5460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IFTAR</a:t>
            </a:r>
            <a:r>
              <a:rPr lang="en-US" sz="3200" dirty="0"/>
              <a:t>: n. A MEAL THAT BREAKS A FAST DURING RAMADAN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AFRIT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130730" y="2714085"/>
            <a:ext cx="707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AFRIT</a:t>
            </a:r>
            <a:r>
              <a:rPr lang="en-US" sz="3200" dirty="0"/>
              <a:t>:  n. AN EVIL SPIRIT (also AFREET/S)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3281781" y="153010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8608420" y="4530226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3E137-6CFF-C875-6770-36537137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1528" y="6567334"/>
            <a:ext cx="2743200" cy="365125"/>
          </a:xfrm>
        </p:spPr>
        <p:txBody>
          <a:bodyPr/>
          <a:lstStyle/>
          <a:p>
            <a:fld id="{E026271E-02EC-4870-941D-9AB9276C2D11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9979EB-9713-0830-24BC-4E723F9A9746}"/>
              </a:ext>
            </a:extLst>
          </p:cNvPr>
          <p:cNvSpPr txBox="1"/>
          <p:nvPr/>
        </p:nvSpPr>
        <p:spPr>
          <a:xfrm>
            <a:off x="8660671" y="1726218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EDB950-FD4F-273D-0FD1-35C4A98109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032" y="290666"/>
            <a:ext cx="2946652" cy="21766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4D15D6-3223-177E-5793-E07DAF25881D}"/>
              </a:ext>
            </a:extLst>
          </p:cNvPr>
          <p:cNvSpPr txBox="1"/>
          <p:nvPr/>
        </p:nvSpPr>
        <p:spPr>
          <a:xfrm>
            <a:off x="269966" y="1688461"/>
            <a:ext cx="3110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FRIT</a:t>
            </a:r>
            <a:r>
              <a:rPr lang="en-US" sz="2000" dirty="0"/>
              <a:t>: v. TO FUSE INTO A JELLY-LIKE  SUBSTANCE</a:t>
            </a:r>
          </a:p>
          <a:p>
            <a:r>
              <a:rPr lang="en-US" sz="2000" dirty="0"/>
              <a:t>(FRITS, FRITTED, FRITTING)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58E9DF-E78A-8818-C8D4-D6EE4C60E2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1563" l="8157" r="89728">
                        <a14:foregroundMark x1="29607" y1="7500" x2="37462" y2="29375"/>
                        <a14:foregroundMark x1="54683" y1="91563" x2="64653" y2="60000"/>
                        <a14:foregroundMark x1="8157" y1="83750" x2="34743" y2="7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305" y="337563"/>
            <a:ext cx="1267096" cy="12233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A3E3AE-6711-8803-FED4-45FEFFB1B2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60" y="4466179"/>
            <a:ext cx="3260071" cy="21743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E12136-6AB7-A910-5DBF-A18E0DE04E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277" y="4896966"/>
            <a:ext cx="2471066" cy="1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6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E I L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7774C-001B-4870-B4ED-A70FBB08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3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INCEL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52500" y="5532706"/>
            <a:ext cx="8610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INCEL</a:t>
            </a:r>
            <a:r>
              <a:rPr lang="en-US" sz="3200" dirty="0"/>
              <a:t>: n. A MAN WHO RESENTS BEING CELIBATE (</a:t>
            </a:r>
            <a:r>
              <a:rPr lang="en-US" sz="3200" b="1" dirty="0"/>
              <a:t>IN</a:t>
            </a:r>
            <a:r>
              <a:rPr lang="en-US" sz="3200" dirty="0"/>
              <a:t>VOLUNTARY </a:t>
            </a:r>
            <a:r>
              <a:rPr lang="en-US" sz="3200" b="1" dirty="0"/>
              <a:t>CEL</a:t>
            </a:r>
            <a:r>
              <a:rPr lang="en-US" sz="3200" dirty="0"/>
              <a:t>IBATE)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479074" y="2707861"/>
            <a:ext cx="6797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CLINE</a:t>
            </a:r>
            <a:r>
              <a:rPr lang="en-US" sz="3200" dirty="0"/>
              <a:t>: n. A SERIES OF CHANGES 	WITHIN A SPECIES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562702" y="1716180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3E137-6CFF-C875-6770-36537137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58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BCF836-5A9A-73B0-9898-6CCF16DDF7D8}"/>
              </a:ext>
            </a:extLst>
          </p:cNvPr>
          <p:cNvSpPr txBox="1"/>
          <p:nvPr/>
        </p:nvSpPr>
        <p:spPr>
          <a:xfrm>
            <a:off x="8443304" y="4543032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8B4AC-B016-7FB6-573D-5BDD037D0649}"/>
              </a:ext>
            </a:extLst>
          </p:cNvPr>
          <p:cNvSpPr txBox="1"/>
          <p:nvPr/>
        </p:nvSpPr>
        <p:spPr>
          <a:xfrm>
            <a:off x="3304909" y="1525538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9E2342-3B34-E91B-2C9C-C4853CDF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4161" y="205422"/>
            <a:ext cx="2682239" cy="1886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BE89E-F7DD-0CE6-39FE-1AC3EE26DD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88" y="3627790"/>
            <a:ext cx="2316812" cy="29560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407C84-6563-4BB4-784D-13AD9B2B15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46" y="1500689"/>
            <a:ext cx="2575354" cy="14009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60E9A4-4A45-F6A2-2C7F-63E8606257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5" b="97188" l="3279" r="98689">
                        <a14:foregroundMark x1="17049" y1="15000" x2="26393" y2="92188"/>
                        <a14:foregroundMark x1="26393" y1="92188" x2="36066" y2="92500"/>
                        <a14:foregroundMark x1="36066" y1="92500" x2="44426" y2="90625"/>
                        <a14:foregroundMark x1="44426" y1="90625" x2="49344" y2="85938"/>
                        <a14:foregroundMark x1="49344" y1="85938" x2="55082" y2="85938"/>
                        <a14:foregroundMark x1="55082" y1="85938" x2="84754" y2="90938"/>
                        <a14:foregroundMark x1="84754" y1="90938" x2="92787" y2="87500"/>
                        <a14:foregroundMark x1="92787" y1="87500" x2="95574" y2="77188"/>
                        <a14:foregroundMark x1="95574" y1="77188" x2="96066" y2="64063"/>
                        <a14:foregroundMark x1="96066" y1="64063" x2="93607" y2="55625"/>
                        <a14:foregroundMark x1="93607" y1="55625" x2="85738" y2="45000"/>
                        <a14:foregroundMark x1="84649" y1="39128" x2="80000" y2="14063"/>
                        <a14:foregroundMark x1="80000" y1="14063" x2="75574" y2="10938"/>
                        <a14:foregroundMark x1="75574" y1="10938" x2="68852" y2="17188"/>
                        <a14:foregroundMark x1="68852" y1="17188" x2="68525" y2="45000"/>
                        <a14:foregroundMark x1="68525" y1="45000" x2="71639" y2="65000"/>
                        <a14:foregroundMark x1="71639" y1="65000" x2="70164" y2="76875"/>
                        <a14:foregroundMark x1="70164" y1="76875" x2="66885" y2="85313"/>
                        <a14:foregroundMark x1="66885" y1="85313" x2="60164" y2="89375"/>
                        <a14:foregroundMark x1="60164" y1="89375" x2="51475" y2="87500"/>
                        <a14:foregroundMark x1="51475" y1="87500" x2="48361" y2="77813"/>
                        <a14:foregroundMark x1="48361" y1="77813" x2="40328" y2="90000"/>
                        <a14:foregroundMark x1="40328" y1="90000" x2="32623" y2="85938"/>
                        <a14:foregroundMark x1="32623" y1="85938" x2="29180" y2="73125"/>
                        <a14:foregroundMark x1="29180" y1="73125" x2="25574" y2="40938"/>
                        <a14:foregroundMark x1="25574" y1="40938" x2="26557" y2="21250"/>
                        <a14:foregroundMark x1="26557" y1="21250" x2="25082" y2="12188"/>
                        <a14:foregroundMark x1="25082" y1="12188" x2="20984" y2="8438"/>
                        <a14:foregroundMark x1="20984" y1="8438" x2="15902" y2="9063"/>
                        <a14:foregroundMark x1="15902" y1="9063" x2="12623" y2="18750"/>
                        <a14:foregroundMark x1="12623" y1="18750" x2="12623" y2="45313"/>
                        <a14:foregroundMark x1="12623" y1="45313" x2="9672" y2="53125"/>
                        <a14:foregroundMark x1="5571" y1="56838" x2="3115" y2="59062"/>
                        <a14:foregroundMark x1="9672" y1="53125" x2="5987" y2="56462"/>
                        <a14:foregroundMark x1="3115" y1="59062" x2="3607" y2="90938"/>
                        <a14:foregroundMark x1="3607" y1="90938" x2="7213" y2="97500"/>
                        <a14:foregroundMark x1="7213" y1="97500" x2="29672" y2="99063"/>
                        <a14:foregroundMark x1="29672" y1="99063" x2="45574" y2="98125"/>
                        <a14:foregroundMark x1="45574" y1="98125" x2="60820" y2="99063"/>
                        <a14:foregroundMark x1="60820" y1="99063" x2="68361" y2="98125"/>
                        <a14:foregroundMark x1="68361" y1="98125" x2="84590" y2="99063"/>
                        <a14:foregroundMark x1="84590" y1="99063" x2="91148" y2="99063"/>
                        <a14:foregroundMark x1="91148" y1="99063" x2="97049" y2="94063"/>
                        <a14:foregroundMark x1="97049" y1="94063" x2="99016" y2="50938"/>
                        <a14:foregroundMark x1="8197" y1="55000" x2="8033" y2="65625"/>
                        <a14:foregroundMark x1="8033" y1="65625" x2="12131" y2="92500"/>
                        <a14:foregroundMark x1="12131" y1="92500" x2="17213" y2="97188"/>
                        <a14:foregroundMark x1="17213" y1="97188" x2="17213" y2="97188"/>
                        <a14:foregroundMark x1="807" y1="56845" x2="3279" y2="92188"/>
                        <a14:foregroundMark x1="656" y1="54688" x2="702" y2="55342"/>
                        <a14:foregroundMark x1="3279" y1="92188" x2="16066" y2="95313"/>
                        <a14:foregroundMark x1="16066" y1="95313" x2="17869" y2="95313"/>
                        <a14:foregroundMark x1="25082" y1="10000" x2="14098" y2="8438"/>
                        <a14:foregroundMark x1="14098" y1="8438" x2="10984" y2="17188"/>
                        <a14:foregroundMark x1="10984" y1="17188" x2="9836" y2="24375"/>
                        <a14:foregroundMark x1="74590" y1="6875" x2="74918" y2="18438"/>
                        <a14:foregroundMark x1="67705" y1="57779" x2="67705" y2="68438"/>
                        <a14:foregroundMark x1="67705" y1="51696" x2="67705" y2="57342"/>
                        <a14:foregroundMark x1="64098" y1="30312" x2="64098" y2="30312"/>
                        <a14:backgroundMark x1="1148" y1="52188" x2="1148" y2="52188"/>
                        <a14:backgroundMark x1="1148" y1="53125" x2="3770" y2="44688"/>
                        <a14:backgroundMark x1="3770" y1="44688" x2="4754" y2="8125"/>
                        <a14:backgroundMark x1="7773" y1="12031" x2="7869" y2="8750"/>
                        <a14:backgroundMark x1="7677" y1="15326" x2="7731" y2="13491"/>
                        <a14:backgroundMark x1="7049" y1="36875" x2="7453" y2="23033"/>
                        <a14:backgroundMark x1="8197" y1="29688" x2="8411" y2="23572"/>
                        <a14:backgroundMark x1="9265" y1="16220" x2="9413" y2="15403"/>
                        <a14:backgroundMark x1="8689" y1="40625" x2="4262" y2="44688"/>
                        <a14:backgroundMark x1="4754" y1="46875" x2="2295" y2="52500"/>
                        <a14:backgroundMark x1="656" y1="55937" x2="1311" y2="50938"/>
                        <a14:backgroundMark x1="64918" y1="45313" x2="59016" y2="46875"/>
                        <a14:backgroundMark x1="65738" y1="50938" x2="60984" y2="49688"/>
                        <a14:backgroundMark x1="65902" y1="45000" x2="61803" y2="46563"/>
                        <a14:backgroundMark x1="61803" y1="46563" x2="61803" y2="46563"/>
                        <a14:backgroundMark x1="62787" y1="22813" x2="62295" y2="27500"/>
                        <a14:backgroundMark x1="23443" y1="625" x2="43443" y2="5313"/>
                        <a14:backgroundMark x1="43443" y1="5313" x2="47541" y2="4688"/>
                        <a14:backgroundMark x1="9836" y1="1250" x2="24426" y2="1563"/>
                        <a14:backgroundMark x1="164" y1="56875" x2="164" y2="56875"/>
                        <a14:backgroundMark x1="85902" y1="36563" x2="89836" y2="40625"/>
                        <a14:backgroundMark x1="89836" y1="40625" x2="93443" y2="41250"/>
                        <a14:backgroundMark x1="93115" y1="43438" x2="87213" y2="38750"/>
                        <a14:backgroundMark x1="87213" y1="38750" x2="86885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520" y="3841565"/>
            <a:ext cx="2674344" cy="14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1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5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I </a:t>
            </a:r>
            <a:r>
              <a:rPr lang="en-US" sz="7200" dirty="0" err="1">
                <a:latin typeface="Scramble" panose="020B0603050302020204" pitchFamily="34" charset="0"/>
              </a:rPr>
              <a:t>I</a:t>
            </a:r>
            <a:r>
              <a:rPr lang="en-US" sz="7200" dirty="0">
                <a:latin typeface="Scramble" panose="020B0603050302020204" pitchFamily="34" charset="0"/>
              </a:rPr>
              <a:t> N </a:t>
            </a:r>
            <a:r>
              <a:rPr lang="en-US" sz="7200" dirty="0" err="1">
                <a:latin typeface="Scramble" panose="020B0603050302020204" pitchFamily="34" charset="0"/>
              </a:rPr>
              <a:t>N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0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4EFB4-E529-674D-96F1-CD4A39C93C4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DAC2-263A-CBE7-BB99-0606C6A8CF21}"/>
              </a:ext>
            </a:extLst>
          </p:cNvPr>
          <p:cNvSpPr txBox="1"/>
          <p:nvPr/>
        </p:nvSpPr>
        <p:spPr>
          <a:xfrm>
            <a:off x="766350" y="1741714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BAYED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6C64-4701-99D9-2792-EA744037CACB}"/>
              </a:ext>
            </a:extLst>
          </p:cNvPr>
          <p:cNvSpPr txBox="1"/>
          <p:nvPr/>
        </p:nvSpPr>
        <p:spPr>
          <a:xfrm>
            <a:off x="6971216" y="1741714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BEADY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10973-FA91-108A-1882-9C62827E71FD}"/>
              </a:ext>
            </a:extLst>
          </p:cNvPr>
          <p:cNvSpPr txBox="1"/>
          <p:nvPr/>
        </p:nvSpPr>
        <p:spPr>
          <a:xfrm>
            <a:off x="5647509" y="1957157"/>
            <a:ext cx="84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82D1-EB2E-E6EC-AB71-AD41A831D3B9}"/>
              </a:ext>
            </a:extLst>
          </p:cNvPr>
          <p:cNvSpPr txBox="1"/>
          <p:nvPr/>
        </p:nvSpPr>
        <p:spPr>
          <a:xfrm>
            <a:off x="2926079" y="2965079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41DFE-0C87-F7C0-8E9C-EEFEE4735FC6}"/>
              </a:ext>
            </a:extLst>
          </p:cNvPr>
          <p:cNvSpPr txBox="1"/>
          <p:nvPr/>
        </p:nvSpPr>
        <p:spPr>
          <a:xfrm>
            <a:off x="3944988" y="432380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ABYED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AD8E3-84CE-A851-0A02-113AA15DB9BF}"/>
              </a:ext>
            </a:extLst>
          </p:cNvPr>
          <p:cNvSpPr txBox="1"/>
          <p:nvPr/>
        </p:nvSpPr>
        <p:spPr>
          <a:xfrm>
            <a:off x="2756262" y="5616377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ABYED</a:t>
            </a:r>
            <a:r>
              <a:rPr lang="en-US" sz="3200" dirty="0"/>
              <a:t>: v. TO PAY THE PENALTY FOR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C58B-950F-2D6E-FAF4-487C7D2300F6}"/>
              </a:ext>
            </a:extLst>
          </p:cNvPr>
          <p:cNvSpPr txBox="1"/>
          <p:nvPr/>
        </p:nvSpPr>
        <p:spPr>
          <a:xfrm>
            <a:off x="10924921" y="1542342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AF4B3-D137-4ADB-F2EF-EAB7C6C458E8}"/>
              </a:ext>
            </a:extLst>
          </p:cNvPr>
          <p:cNvSpPr txBox="1"/>
          <p:nvPr/>
        </p:nvSpPr>
        <p:spPr>
          <a:xfrm>
            <a:off x="10101947" y="3705052"/>
            <a:ext cx="19855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ABY</a:t>
            </a:r>
          </a:p>
          <a:p>
            <a:r>
              <a:rPr lang="en-US" sz="2000" dirty="0"/>
              <a:t>ABYS</a:t>
            </a:r>
          </a:p>
          <a:p>
            <a:r>
              <a:rPr lang="en-US" sz="2000" dirty="0"/>
              <a:t>ABYE</a:t>
            </a:r>
          </a:p>
          <a:p>
            <a:r>
              <a:rPr lang="en-US" sz="2000" dirty="0"/>
              <a:t>ABYES</a:t>
            </a:r>
          </a:p>
          <a:p>
            <a:r>
              <a:rPr lang="en-US" sz="2000" dirty="0"/>
              <a:t>ABYED</a:t>
            </a:r>
          </a:p>
          <a:p>
            <a:r>
              <a:rPr lang="en-US" sz="2000" dirty="0"/>
              <a:t>ABYING</a:t>
            </a:r>
          </a:p>
          <a:p>
            <a:r>
              <a:rPr lang="en-US" sz="2000" dirty="0"/>
              <a:t>ABYEING</a:t>
            </a:r>
          </a:p>
          <a:p>
            <a:r>
              <a:rPr lang="en-US" sz="2000" dirty="0"/>
              <a:t>ABOUGHT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58AB6-C104-0557-4716-6CA3BC9C7DFF}"/>
              </a:ext>
            </a:extLst>
          </p:cNvPr>
          <p:cNvSpPr txBox="1"/>
          <p:nvPr/>
        </p:nvSpPr>
        <p:spPr>
          <a:xfrm>
            <a:off x="7916103" y="4189778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B8DE1D-4464-A6F7-014C-55E85025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6EBBBE-38A3-083D-0133-DB870A136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114" y="549985"/>
            <a:ext cx="1285875" cy="1171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F2902C-865E-2A5A-F0E5-7C92B5B742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587" y="609503"/>
            <a:ext cx="1166937" cy="11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INNIE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52503" y="1796122"/>
            <a:ext cx="5512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INNIE: </a:t>
            </a:r>
            <a:r>
              <a:rPr lang="en-US" sz="3200" dirty="0"/>
              <a:t>n. A CONCAVE NAVEL (Yes, OUTIE/S now good as well)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525691" y="799732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967D-E39F-6183-43B8-E66A6BCF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22040-EEE8-A7FB-7D04-85D787AF92F1}"/>
              </a:ext>
            </a:extLst>
          </p:cNvPr>
          <p:cNvSpPr txBox="1"/>
          <p:nvPr/>
        </p:nvSpPr>
        <p:spPr>
          <a:xfrm>
            <a:off x="2584274" y="774224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04125-16CC-75DC-23F8-9DC02964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833" y="2946400"/>
            <a:ext cx="6057900" cy="3409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5DBD3B-DD96-A7C8-6743-0C8AC389D94C}"/>
              </a:ext>
            </a:extLst>
          </p:cNvPr>
          <p:cNvSpPr txBox="1"/>
          <p:nvPr/>
        </p:nvSpPr>
        <p:spPr>
          <a:xfrm>
            <a:off x="428907" y="2013526"/>
            <a:ext cx="2155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HINNIE: </a:t>
            </a:r>
            <a:r>
              <a:rPr lang="en-US" dirty="0"/>
              <a:t>n. </a:t>
            </a:r>
          </a:p>
          <a:p>
            <a:r>
              <a:rPr lang="en-US" dirty="0"/>
              <a:t>A DARLING, </a:t>
            </a:r>
          </a:p>
          <a:p>
            <a:r>
              <a:rPr lang="en-US" dirty="0"/>
              <a:t>A SWEETHEART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144D2C-61AE-47CC-D5C6-1FED137D12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907" y="456615"/>
            <a:ext cx="1343295" cy="1556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FC22FC-4FAB-1B67-75D6-B885500D11CD}"/>
              </a:ext>
            </a:extLst>
          </p:cNvPr>
          <p:cNvSpPr txBox="1"/>
          <p:nvPr/>
        </p:nvSpPr>
        <p:spPr>
          <a:xfrm>
            <a:off x="193766" y="4005776"/>
            <a:ext cx="2155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</a:t>
            </a:r>
            <a:r>
              <a:rPr lang="en-US" b="1" dirty="0"/>
              <a:t>HINNY</a:t>
            </a:r>
            <a:r>
              <a:rPr lang="en-US" dirty="0"/>
              <a:t>: v. TO WHINNY (HINNIES, HINNIED, HINNYING)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9506B6-5CA6-9837-B83D-BB3367C781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933" l="200" r="90000">
                        <a14:foregroundMark x1="8600" y1="53467" x2="7600" y2="97600"/>
                        <a14:foregroundMark x1="7600" y1="97600" x2="13200" y2="92267"/>
                        <a14:foregroundMark x1="13200" y1="92267" x2="17400" y2="82933"/>
                        <a14:foregroundMark x1="17400" y1="82933" x2="17500" y2="82267"/>
                        <a14:foregroundMark x1="20200" y1="99467" x2="4600" y2="97067"/>
                        <a14:foregroundMark x1="4600" y1="97067" x2="3000" y2="88267"/>
                        <a14:foregroundMark x1="3000" y1="88267" x2="4600" y2="54933"/>
                        <a14:foregroundMark x1="4600" y1="54933" x2="8100" y2="48400"/>
                        <a14:foregroundMark x1="8100" y1="48400" x2="13500" y2="46800"/>
                        <a14:foregroundMark x1="22800" y1="98267" x2="200" y2="98933"/>
                        <a14:foregroundMark x1="76700" y1="28933" x2="75100" y2="34400"/>
                        <a14:foregroundMark x1="83900" y1="44800" x2="74500" y2="44800"/>
                        <a14:foregroundMark x1="79700" y1="56933" x2="78000" y2="54933"/>
                        <a14:foregroundMark x1="42300" y1="21067" x2="45700" y2="23733"/>
                        <a14:backgroundMark x1="44600" y1="72533" x2="40000" y2="83733"/>
                        <a14:backgroundMark x1="40000" y1="83733" x2="37800" y2="97733"/>
                        <a14:backgroundMark x1="37800" y1="97733" x2="82600" y2="94267"/>
                        <a14:backgroundMark x1="36300" y1="72533" x2="43500" y2="72667"/>
                        <a14:backgroundMark x1="23800" y1="99733" x2="30100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108772"/>
            <a:ext cx="1545045" cy="13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1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I N O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SIX WORDS!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BE35E-70DB-10D0-B3E6-7AEE9958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9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592285" y="4782787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INROS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377846" y="5884712"/>
            <a:ext cx="6609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INROS: </a:t>
            </a:r>
            <a:r>
              <a:rPr lang="en-US" sz="3200" dirty="0"/>
              <a:t>NWL23</a:t>
            </a:r>
            <a:r>
              <a:rPr lang="en-US" sz="3200" b="1" dirty="0"/>
              <a:t> </a:t>
            </a:r>
            <a:r>
              <a:rPr lang="en-US" sz="3200" dirty="0"/>
              <a:t>pl. of </a:t>
            </a:r>
            <a:r>
              <a:rPr lang="en-US" sz="3200" u="sng" dirty="0"/>
              <a:t>INRO</a:t>
            </a:r>
            <a:r>
              <a:rPr lang="en-US" sz="3200" dirty="0"/>
              <a:t>, A JAPANESE ORNAMENTAL CONTAINER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973834" y="350568"/>
            <a:ext cx="5233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cramble" panose="020B0603050302020204" pitchFamily="34" charset="0"/>
              </a:rPr>
              <a:t>ORNIS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841966" y="50758"/>
            <a:ext cx="336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796930" y="4408780"/>
            <a:ext cx="734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BUT WHY NOT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918843" y="1404431"/>
            <a:ext cx="5072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ORNIS</a:t>
            </a:r>
            <a:r>
              <a:rPr lang="en-US" sz="2000" dirty="0"/>
              <a:t>:  n. REGIONAL BIRD LIFE (pl. ORNITHES)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438112" y="482818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67865-BEB5-4644-23D6-B8D99ED42BA2}"/>
              </a:ext>
            </a:extLst>
          </p:cNvPr>
          <p:cNvSpPr txBox="1"/>
          <p:nvPr/>
        </p:nvSpPr>
        <p:spPr>
          <a:xfrm>
            <a:off x="6543412" y="359449"/>
            <a:ext cx="5233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cramble" panose="020B0603050302020204" pitchFamily="34" charset="0"/>
              </a:rPr>
              <a:t>NORIS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98716-BE81-00CA-2058-A43628794968}"/>
              </a:ext>
            </a:extLst>
          </p:cNvPr>
          <p:cNvSpPr txBox="1"/>
          <p:nvPr/>
        </p:nvSpPr>
        <p:spPr>
          <a:xfrm>
            <a:off x="6522720" y="1419769"/>
            <a:ext cx="537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NORIS</a:t>
            </a:r>
            <a:r>
              <a:rPr lang="en-US" sz="2000" dirty="0"/>
              <a:t>:  pl. of </a:t>
            </a:r>
            <a:r>
              <a:rPr lang="en-US" sz="2000" u="sng" dirty="0"/>
              <a:t>NORI</a:t>
            </a:r>
            <a:r>
              <a:rPr lang="en-US" sz="2000" dirty="0"/>
              <a:t>, A SHEET OF DRIED SEAWEED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B7EE2C-9335-DEBD-400D-8CAEFA228F0B}"/>
              </a:ext>
            </a:extLst>
          </p:cNvPr>
          <p:cNvSpPr txBox="1"/>
          <p:nvPr/>
        </p:nvSpPr>
        <p:spPr>
          <a:xfrm>
            <a:off x="11025048" y="310859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5FFD-AF6E-4D83-0670-42F3F89F9A4F}"/>
              </a:ext>
            </a:extLst>
          </p:cNvPr>
          <p:cNvSpPr txBox="1"/>
          <p:nvPr/>
        </p:nvSpPr>
        <p:spPr>
          <a:xfrm>
            <a:off x="3377846" y="3387044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3A1A6E-0988-B61B-F6DE-CF9B2C473805}"/>
              </a:ext>
            </a:extLst>
          </p:cNvPr>
          <p:cNvSpPr txBox="1"/>
          <p:nvPr/>
        </p:nvSpPr>
        <p:spPr>
          <a:xfrm>
            <a:off x="11188500" y="1945298"/>
            <a:ext cx="870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E63F08-1E78-AB33-B15C-A83BE449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5000" y="6549191"/>
            <a:ext cx="2743200" cy="365125"/>
          </a:xfrm>
        </p:spPr>
        <p:txBody>
          <a:bodyPr/>
          <a:lstStyle/>
          <a:p>
            <a:fld id="{E026271E-02EC-4870-941D-9AB9276C2D11}" type="slidenum">
              <a:rPr lang="en-US" smtClean="0"/>
              <a:t>62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6D391-65D9-FFC1-8614-AB9911F48219}"/>
              </a:ext>
            </a:extLst>
          </p:cNvPr>
          <p:cNvSpPr txBox="1"/>
          <p:nvPr/>
        </p:nvSpPr>
        <p:spPr>
          <a:xfrm>
            <a:off x="1043487" y="1769078"/>
            <a:ext cx="5233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cramble" panose="020B0603050302020204" pitchFamily="34" charset="0"/>
              </a:rPr>
              <a:t>NOIRS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0F1753-4D90-0C6A-CB22-35392D90E8E5}"/>
              </a:ext>
            </a:extLst>
          </p:cNvPr>
          <p:cNvSpPr txBox="1"/>
          <p:nvPr/>
        </p:nvSpPr>
        <p:spPr>
          <a:xfrm>
            <a:off x="6522719" y="1741914"/>
            <a:ext cx="5233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cramble" panose="020B0603050302020204" pitchFamily="34" charset="0"/>
              </a:rPr>
              <a:t>ROSIN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EFD235-402A-8E3A-A55C-D2D9E5F15128}"/>
              </a:ext>
            </a:extLst>
          </p:cNvPr>
          <p:cNvSpPr txBox="1"/>
          <p:nvPr/>
        </p:nvSpPr>
        <p:spPr>
          <a:xfrm>
            <a:off x="3905794" y="3201687"/>
            <a:ext cx="5233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cramble" panose="020B0603050302020204" pitchFamily="34" charset="0"/>
              </a:rPr>
              <a:t>IRONS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302007-EE63-7261-3696-B6B0409B3358}"/>
              </a:ext>
            </a:extLst>
          </p:cNvPr>
          <p:cNvSpPr txBox="1"/>
          <p:nvPr/>
        </p:nvSpPr>
        <p:spPr>
          <a:xfrm>
            <a:off x="8324311" y="3182396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21BDBE-1FC6-CCD3-D53A-EECF6A2D01CC}"/>
              </a:ext>
            </a:extLst>
          </p:cNvPr>
          <p:cNvSpPr txBox="1"/>
          <p:nvPr/>
        </p:nvSpPr>
        <p:spPr>
          <a:xfrm>
            <a:off x="5394398" y="1749836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271F3E-B405-3146-F260-97544C051202}"/>
              </a:ext>
            </a:extLst>
          </p:cNvPr>
          <p:cNvSpPr txBox="1"/>
          <p:nvPr/>
        </p:nvSpPr>
        <p:spPr>
          <a:xfrm>
            <a:off x="198339" y="4875119"/>
            <a:ext cx="24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GIRON</a:t>
            </a:r>
            <a:r>
              <a:rPr lang="en-US" sz="2000" dirty="0"/>
              <a:t>: n. A HERALDIC DESIGN (also GYRON/S)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E405C36-1C50-AF71-9674-F04767E1EB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26" y="3317858"/>
            <a:ext cx="1281488" cy="158127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046B460-AC84-647C-571A-98EC44FDF7AF}"/>
              </a:ext>
            </a:extLst>
          </p:cNvPr>
          <p:cNvSpPr txBox="1"/>
          <p:nvPr/>
        </p:nvSpPr>
        <p:spPr>
          <a:xfrm>
            <a:off x="1139624" y="2824935"/>
            <a:ext cx="4747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NOIRS</a:t>
            </a:r>
            <a:r>
              <a:rPr lang="en-US" sz="2000" dirty="0"/>
              <a:t>: pl. of </a:t>
            </a:r>
            <a:r>
              <a:rPr lang="en-US" sz="2000" u="sng" dirty="0"/>
              <a:t>NOIR</a:t>
            </a:r>
            <a:r>
              <a:rPr lang="en-US" sz="2000" dirty="0"/>
              <a:t>, BLEAK CRIME FICTION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A62869-927F-4A7E-B79A-885AE30E3B5E}"/>
              </a:ext>
            </a:extLst>
          </p:cNvPr>
          <p:cNvSpPr txBox="1"/>
          <p:nvPr/>
        </p:nvSpPr>
        <p:spPr>
          <a:xfrm>
            <a:off x="6522718" y="2795338"/>
            <a:ext cx="4831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ROSIN</a:t>
            </a:r>
            <a:r>
              <a:rPr lang="en-US" sz="2000" dirty="0"/>
              <a:t>: v. TO TREAT WITH ROSIN (also RESIN)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4D33EF-83D7-DC5F-4F3B-1C7A1E8D00FE}"/>
              </a:ext>
            </a:extLst>
          </p:cNvPr>
          <p:cNvSpPr txBox="1"/>
          <p:nvPr/>
        </p:nvSpPr>
        <p:spPr>
          <a:xfrm>
            <a:off x="11083994" y="3084761"/>
            <a:ext cx="1331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ROSINS ROSINED ROSINING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5CB39DA-B79F-6FDD-8903-DB87981BD9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773" y="4555452"/>
            <a:ext cx="2507055" cy="18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7" grpId="0"/>
      <p:bldP spid="18" grpId="0"/>
      <p:bldP spid="19" grpId="0"/>
      <p:bldP spid="24" grpId="0"/>
      <p:bldP spid="26" grpId="0"/>
      <p:bldP spid="3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I N O P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341223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DD225-DC9B-4F8E-6309-73F50819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4EFB4-E529-674D-96F1-CD4A39C93C44}"/>
              </a:ext>
            </a:extLst>
          </p:cNvPr>
          <p:cNvSpPr txBox="1"/>
          <p:nvPr/>
        </p:nvSpPr>
        <p:spPr>
          <a:xfrm>
            <a:off x="4415246" y="400540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DAC2-263A-CBE7-BB99-0606C6A8CF21}"/>
              </a:ext>
            </a:extLst>
          </p:cNvPr>
          <p:cNvSpPr txBox="1"/>
          <p:nvPr/>
        </p:nvSpPr>
        <p:spPr>
          <a:xfrm>
            <a:off x="766350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OPSIN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6C64-4701-99D9-2792-EA744037CACB}"/>
              </a:ext>
            </a:extLst>
          </p:cNvPr>
          <p:cNvSpPr txBox="1"/>
          <p:nvPr/>
        </p:nvSpPr>
        <p:spPr>
          <a:xfrm>
            <a:off x="6971216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PIONS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10973-FA91-108A-1882-9C62827E71FD}"/>
              </a:ext>
            </a:extLst>
          </p:cNvPr>
          <p:cNvSpPr txBox="1"/>
          <p:nvPr/>
        </p:nvSpPr>
        <p:spPr>
          <a:xfrm>
            <a:off x="5884820" y="1378722"/>
            <a:ext cx="84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82D1-EB2E-E6EC-AB71-AD41A831D3B9}"/>
              </a:ext>
            </a:extLst>
          </p:cNvPr>
          <p:cNvSpPr txBox="1"/>
          <p:nvPr/>
        </p:nvSpPr>
        <p:spPr>
          <a:xfrm>
            <a:off x="2636515" y="3000521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41DFE-0C87-F7C0-8E9C-EEFEE4735FC6}"/>
              </a:ext>
            </a:extLst>
          </p:cNvPr>
          <p:cNvSpPr txBox="1"/>
          <p:nvPr/>
        </p:nvSpPr>
        <p:spPr>
          <a:xfrm>
            <a:off x="3744686" y="3722168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INSPO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AD8E3-84CE-A851-0A02-113AA15DB9BF}"/>
              </a:ext>
            </a:extLst>
          </p:cNvPr>
          <p:cNvSpPr txBox="1"/>
          <p:nvPr/>
        </p:nvSpPr>
        <p:spPr>
          <a:xfrm>
            <a:off x="3744686" y="4635881"/>
            <a:ext cx="599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INSPO</a:t>
            </a:r>
            <a:r>
              <a:rPr lang="en-US" sz="3200" dirty="0"/>
              <a:t>: n. AN INSPIRATION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C58B-950F-2D6E-FAF4-487C7D2300F6}"/>
              </a:ext>
            </a:extLst>
          </p:cNvPr>
          <p:cNvSpPr txBox="1"/>
          <p:nvPr/>
        </p:nvSpPr>
        <p:spPr>
          <a:xfrm>
            <a:off x="4981308" y="1230507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58AB6-C104-0557-4716-6CA3BC9C7DFF}"/>
              </a:ext>
            </a:extLst>
          </p:cNvPr>
          <p:cNvSpPr txBox="1"/>
          <p:nvPr/>
        </p:nvSpPr>
        <p:spPr>
          <a:xfrm>
            <a:off x="8011876" y="3814500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28532-CED3-C540-AB10-66D9B0F574CA}"/>
              </a:ext>
            </a:extLst>
          </p:cNvPr>
          <p:cNvSpPr txBox="1"/>
          <p:nvPr/>
        </p:nvSpPr>
        <p:spPr>
          <a:xfrm>
            <a:off x="10946689" y="939270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2F166-AF8F-9706-2C66-E864B79DC0B7}"/>
              </a:ext>
            </a:extLst>
          </p:cNvPr>
          <p:cNvSpPr txBox="1"/>
          <p:nvPr/>
        </p:nvSpPr>
        <p:spPr>
          <a:xfrm>
            <a:off x="6842755" y="939269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CF733-9A6A-1A27-4D9D-CE095895327C}"/>
              </a:ext>
            </a:extLst>
          </p:cNvPr>
          <p:cNvSpPr txBox="1"/>
          <p:nvPr/>
        </p:nvSpPr>
        <p:spPr>
          <a:xfrm>
            <a:off x="272145" y="2064662"/>
            <a:ext cx="537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OPSIN</a:t>
            </a:r>
            <a:r>
              <a:rPr lang="en-US" sz="3200" dirty="0"/>
              <a:t>: n. A TYPE OF PROTEIN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24F4A-1876-7DF1-614D-22E6C6625DBC}"/>
              </a:ext>
            </a:extLst>
          </p:cNvPr>
          <p:cNvSpPr txBox="1"/>
          <p:nvPr/>
        </p:nvSpPr>
        <p:spPr>
          <a:xfrm>
            <a:off x="7598233" y="2054309"/>
            <a:ext cx="5273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PIONS</a:t>
            </a:r>
            <a:r>
              <a:rPr lang="en-US" sz="3200" dirty="0"/>
              <a:t>: pl. of </a:t>
            </a:r>
            <a:r>
              <a:rPr lang="en-US" sz="3200" u="sng" dirty="0"/>
              <a:t>PION</a:t>
            </a:r>
            <a:r>
              <a:rPr lang="en-US" sz="3200" dirty="0"/>
              <a:t>, A SUBATOMIC PARTICLE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2A8D3B-EBDC-BCD0-C1FE-80E44AC2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64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7C9EBE-B496-EF0E-E097-180B807A6A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80" y="198321"/>
            <a:ext cx="1352037" cy="1015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36E8F0-A5E9-B627-3276-686233EF54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0" b="90000" l="10000" r="90000">
                        <a14:foregroundMark x1="51800" y1="8800" x2="51400" y2="22800"/>
                        <a14:foregroundMark x1="50600" y1="90000" x2="51000" y2="8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263" y="20257"/>
            <a:ext cx="2743200" cy="1371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EAB4F7-4AA8-31AA-9723-5FFF789A39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725" y="5181329"/>
            <a:ext cx="3196590" cy="150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3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I L N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7572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6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4EFB4-E529-674D-96F1-CD4A39C93C44}"/>
              </a:ext>
            </a:extLst>
          </p:cNvPr>
          <p:cNvSpPr txBox="1"/>
          <p:nvPr/>
        </p:nvSpPr>
        <p:spPr>
          <a:xfrm>
            <a:off x="4990011" y="10911"/>
            <a:ext cx="336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COULD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DAC2-263A-CBE7-BB99-0606C6A8CF21}"/>
              </a:ext>
            </a:extLst>
          </p:cNvPr>
          <p:cNvSpPr txBox="1"/>
          <p:nvPr/>
        </p:nvSpPr>
        <p:spPr>
          <a:xfrm>
            <a:off x="766350" y="339630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ELINT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6C64-4701-99D9-2792-EA744037CACB}"/>
              </a:ext>
            </a:extLst>
          </p:cNvPr>
          <p:cNvSpPr txBox="1"/>
          <p:nvPr/>
        </p:nvSpPr>
        <p:spPr>
          <a:xfrm>
            <a:off x="6971216" y="339630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INLET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10973-FA91-108A-1882-9C62827E71FD}"/>
              </a:ext>
            </a:extLst>
          </p:cNvPr>
          <p:cNvSpPr txBox="1"/>
          <p:nvPr/>
        </p:nvSpPr>
        <p:spPr>
          <a:xfrm>
            <a:off x="5647509" y="555073"/>
            <a:ext cx="84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82D1-EB2E-E6EC-AB71-AD41A831D3B9}"/>
              </a:ext>
            </a:extLst>
          </p:cNvPr>
          <p:cNvSpPr txBox="1"/>
          <p:nvPr/>
        </p:nvSpPr>
        <p:spPr>
          <a:xfrm>
            <a:off x="2912165" y="4601641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41DFE-0C87-F7C0-8E9C-EEFEE4735FC6}"/>
              </a:ext>
            </a:extLst>
          </p:cNvPr>
          <p:cNvSpPr txBox="1"/>
          <p:nvPr/>
        </p:nvSpPr>
        <p:spPr>
          <a:xfrm>
            <a:off x="3820885" y="520036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INTEL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AD8E3-84CE-A851-0A02-113AA15DB9BF}"/>
              </a:ext>
            </a:extLst>
          </p:cNvPr>
          <p:cNvSpPr txBox="1"/>
          <p:nvPr/>
        </p:nvSpPr>
        <p:spPr>
          <a:xfrm>
            <a:off x="4067380" y="6152317"/>
            <a:ext cx="599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INTEL</a:t>
            </a:r>
            <a:r>
              <a:rPr lang="en-US" sz="3200" dirty="0"/>
              <a:t>: n. INTELLIGENCE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C58B-950F-2D6E-FAF4-487C7D2300F6}"/>
              </a:ext>
            </a:extLst>
          </p:cNvPr>
          <p:cNvSpPr txBox="1"/>
          <p:nvPr/>
        </p:nvSpPr>
        <p:spPr>
          <a:xfrm>
            <a:off x="11242766" y="431961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58AB6-C104-0557-4716-6CA3BC9C7DFF}"/>
              </a:ext>
            </a:extLst>
          </p:cNvPr>
          <p:cNvSpPr txBox="1"/>
          <p:nvPr/>
        </p:nvSpPr>
        <p:spPr>
          <a:xfrm>
            <a:off x="8016239" y="5292698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28532-CED3-C540-AB10-66D9B0F574CA}"/>
              </a:ext>
            </a:extLst>
          </p:cNvPr>
          <p:cNvSpPr txBox="1"/>
          <p:nvPr/>
        </p:nvSpPr>
        <p:spPr>
          <a:xfrm>
            <a:off x="4931227" y="420346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2F166-AF8F-9706-2C66-E864B79DC0B7}"/>
              </a:ext>
            </a:extLst>
          </p:cNvPr>
          <p:cNvSpPr txBox="1"/>
          <p:nvPr/>
        </p:nvSpPr>
        <p:spPr>
          <a:xfrm>
            <a:off x="596519" y="174637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CF733-9A6A-1A27-4D9D-CE095895327C}"/>
              </a:ext>
            </a:extLst>
          </p:cNvPr>
          <p:cNvSpPr txBox="1"/>
          <p:nvPr/>
        </p:nvSpPr>
        <p:spPr>
          <a:xfrm>
            <a:off x="272145" y="1332058"/>
            <a:ext cx="7345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ELINT</a:t>
            </a:r>
            <a:r>
              <a:rPr lang="en-US" sz="3200" dirty="0"/>
              <a:t>: n. THE GATHERING OF INTELLIGENCE WITH ELECTRONICS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24F4A-1876-7DF1-614D-22E6C6625DBC}"/>
              </a:ext>
            </a:extLst>
          </p:cNvPr>
          <p:cNvSpPr txBox="1"/>
          <p:nvPr/>
        </p:nvSpPr>
        <p:spPr>
          <a:xfrm>
            <a:off x="6964924" y="1243346"/>
            <a:ext cx="5273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INLET</a:t>
            </a:r>
            <a:r>
              <a:rPr lang="en-US" sz="3200" dirty="0"/>
              <a:t>: v! TO INSERT (INLETS, INLETTING, but no –ED form!)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2A8D3B-EBDC-BCD0-C1FE-80E44AC2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66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89F103-9B54-1C00-7479-226D33E2B5DA}"/>
              </a:ext>
            </a:extLst>
          </p:cNvPr>
          <p:cNvSpPr txBox="1"/>
          <p:nvPr/>
        </p:nvSpPr>
        <p:spPr>
          <a:xfrm>
            <a:off x="3320621" y="5330184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FC3EF-20BB-327A-FA06-F8268E0CBC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635" y="4717869"/>
            <a:ext cx="2140131" cy="21401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6A3EE4-D897-B590-34C1-8CACEBD2F3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8" b="93531" l="9896" r="90278">
                        <a14:foregroundMark x1="19792" y1="88140" x2="30556" y2="75876"/>
                        <a14:foregroundMark x1="50000" y1="93531" x2="52431" y2="83288"/>
                        <a14:foregroundMark x1="23785" y1="88410" x2="26042" y2="79784"/>
                        <a14:foregroundMark x1="90278" y1="43801" x2="90278" y2="43801"/>
                        <a14:backgroundMark x1="72049" y1="38679" x2="72049" y2="10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340" y="1282632"/>
            <a:ext cx="2981587" cy="38408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5CDDA4-F84B-93AC-2A5C-377B9B4CED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92" y="2357627"/>
            <a:ext cx="4336090" cy="11034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537E4E-570E-8ADE-C598-AECF22401068}"/>
              </a:ext>
            </a:extLst>
          </p:cNvPr>
          <p:cNvSpPr txBox="1"/>
          <p:nvPr/>
        </p:nvSpPr>
        <p:spPr>
          <a:xfrm>
            <a:off x="0" y="5687818"/>
            <a:ext cx="2399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LINTEL</a:t>
            </a:r>
            <a:r>
              <a:rPr lang="en-US" sz="2400" dirty="0"/>
              <a:t>: n. A SUPPORTING BEAM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C3FD853-1903-BE01-EA63-9A1A9C830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871" y="5420049"/>
            <a:ext cx="1184731" cy="13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0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8" grpId="0"/>
      <p:bldP spid="2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G L M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93138-57D3-FBE6-7D49-4E2702FBA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GLAMP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991394" y="1919687"/>
            <a:ext cx="7306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GLAMP</a:t>
            </a:r>
            <a:r>
              <a:rPr lang="en-US" sz="3200" dirty="0"/>
              <a:t>: v.  TO CAMP IN LUXURY     (GLAMPED, GLAMPING, GLAMPER/S)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545292" y="786152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59F5B-07EE-8521-F327-3443BAC3D94F}"/>
              </a:ext>
            </a:extLst>
          </p:cNvPr>
          <p:cNvSpPr txBox="1"/>
          <p:nvPr/>
        </p:nvSpPr>
        <p:spPr>
          <a:xfrm>
            <a:off x="8129194" y="719358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90354-6A13-8411-35ED-F6253486064B}"/>
              </a:ext>
            </a:extLst>
          </p:cNvPr>
          <p:cNvSpPr txBox="1"/>
          <p:nvPr/>
        </p:nvSpPr>
        <p:spPr>
          <a:xfrm>
            <a:off x="3164892" y="713030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A5A94-46E3-9145-B41E-4F54D974EC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892" y="2996905"/>
            <a:ext cx="5487746" cy="3658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598AD3-D093-9E79-A8EF-A179A95CB2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833" y1="14000" x2="52333" y2="23167"/>
                        <a14:foregroundMark x1="31333" y1="80833" x2="49167" y2="86000"/>
                        <a14:foregroundMark x1="49167" y1="86000" x2="62333" y2="85167"/>
                        <a14:foregroundMark x1="62333" y1="85167" x2="70500" y2="78333"/>
                        <a14:foregroundMark x1="54500" y1="14000" x2="57333" y2="20500"/>
                        <a14:foregroundMark x1="63167" y1="19000" x2="63000" y2="25000"/>
                        <a14:backgroundMark x1="71167" y1="35167" x2="91500" y2="40333"/>
                        <a14:backgroundMark x1="34167" y1="68500" x2="18333" y2="68333"/>
                        <a14:backgroundMark x1="76000" y1="72167" x2="75833" y2="95667"/>
                        <a14:backgroundMark x1="51167" y1="93000" x2="65833" y2="91167"/>
                        <a14:backgroundMark x1="52667" y1="92500" x2="63333" y2="91667"/>
                        <a14:backgroundMark x1="63333" y1="91667" x2="64667" y2="90833"/>
                        <a14:backgroundMark x1="33333" y1="89333" x2="40833" y2="89667"/>
                        <a14:backgroundMark x1="54500" y1="92167" x2="61667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08" y="198120"/>
            <a:ext cx="2639786" cy="2639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F7A4B2-6E19-E36E-E770-447E30AB2985}"/>
              </a:ext>
            </a:extLst>
          </p:cNvPr>
          <p:cNvSpPr txBox="1"/>
          <p:nvPr/>
        </p:nvSpPr>
        <p:spPr>
          <a:xfrm>
            <a:off x="9757738" y="1552772"/>
            <a:ext cx="2082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GLAM</a:t>
            </a:r>
            <a:r>
              <a:rPr lang="en-US" sz="2400" dirty="0"/>
              <a:t>: adj. (GLAMMER, GLAMMEST) also v. GLAMS, GLAMMED, GLAMMING)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9BAC1E-5EC4-28BB-F453-461F220402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38" y="361262"/>
            <a:ext cx="1837509" cy="11915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6CC52-40E5-3FD9-0523-0B6F6850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8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G N </a:t>
            </a:r>
            <a:r>
              <a:rPr lang="en-US" sz="7200" dirty="0" err="1">
                <a:latin typeface="Scramble" panose="020B0603050302020204" pitchFamily="34" charset="0"/>
              </a:rPr>
              <a:t>N</a:t>
            </a:r>
            <a:r>
              <a:rPr lang="en-US" sz="7200" dirty="0">
                <a:latin typeface="Scramble" panose="020B0603050302020204" pitchFamily="34" charset="0"/>
              </a:rPr>
              <a:t> 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62B08-CC40-04C1-EA55-85D1DE66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T 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E32A9-B0CD-438D-66E4-968C0C77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5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GONNA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992880" y="2079456"/>
            <a:ext cx="7306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GONNA</a:t>
            </a:r>
            <a:r>
              <a:rPr lang="en-US" sz="3200" dirty="0"/>
              <a:t>: v. GOING 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D5AD4-196A-87AA-CDBC-C29C06A57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74" y="2907632"/>
            <a:ext cx="5723406" cy="3200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0CDDF3-DD43-DB8D-F2CA-01BA3AA3F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2907633"/>
            <a:ext cx="5582875" cy="320043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6E56D-6C87-3BD9-D332-AA4BB5BBA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G O T </a:t>
            </a:r>
            <a:r>
              <a:rPr lang="en-US" sz="7200" dirty="0" err="1">
                <a:latin typeface="Scramble" panose="020B0603050302020204" pitchFamily="34" charset="0"/>
              </a:rPr>
              <a:t>T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189E0-62B9-06F5-308A-291B86A29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GOTTA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992880" y="2079456"/>
            <a:ext cx="7306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GOTTA</a:t>
            </a:r>
            <a:r>
              <a:rPr lang="en-US" sz="3200" dirty="0"/>
              <a:t>: v. GOT 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48B1A-EE9B-D218-A39D-85346E028C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36" y="2860329"/>
            <a:ext cx="2334954" cy="35024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E74C8-2AC7-740F-9647-588883CD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344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J K N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35071-EFCC-DD07-C543-17F5C2CD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JANKY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80805" y="1992370"/>
            <a:ext cx="5830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JANKY</a:t>
            </a:r>
            <a:r>
              <a:rPr lang="en-US" sz="3200" dirty="0"/>
              <a:t>: adj. JUNKY, WORTHLESS 	(JANKIER, JANKIEST)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762C2-8577-823E-F53D-07463931A1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065" y="3186987"/>
            <a:ext cx="3406140" cy="34061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0B1DD-CD05-EB1B-B048-73B7DDDE4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108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I J O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FC141-D841-E9E1-9502-8A40F8F3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JIAOS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80806" y="1992370"/>
            <a:ext cx="53448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JIAOS</a:t>
            </a:r>
            <a:r>
              <a:rPr lang="en-US" sz="3200" dirty="0"/>
              <a:t>: NWL23 pl. of </a:t>
            </a:r>
            <a:r>
              <a:rPr lang="en-US" sz="3200" u="sng" dirty="0"/>
              <a:t>JIAO</a:t>
            </a:r>
            <a:r>
              <a:rPr lang="en-US" sz="3200" dirty="0"/>
              <a:t>, A MONETARY UNIT OF CHINA (also CHIAO- with no S plural) 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CF0A6-DC42-3017-F186-2843DF154F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45" b="95181" l="3857" r="96286">
                        <a14:foregroundMark x1="53000" y1="5245" x2="57714" y2="95181"/>
                        <a14:foregroundMark x1="4643" y1="53225" x2="72929" y2="54713"/>
                        <a14:foregroundMark x1="72929" y1="54713" x2="89286" y2="51878"/>
                        <a14:foregroundMark x1="89286" y1="51878" x2="96357" y2="48264"/>
                        <a14:foregroundMark x1="93929" y1="59957" x2="93929" y2="59957"/>
                        <a14:foregroundMark x1="93929" y1="59957" x2="93929" y2="59957"/>
                        <a14:foregroundMark x1="93929" y1="59957" x2="94714" y2="53721"/>
                        <a14:foregroundMark x1="42500" y1="94897" x2="60857" y2="20907"/>
                        <a14:foregroundMark x1="13857" y1="20128" x2="76786" y2="59036"/>
                        <a14:foregroundMark x1="76786" y1="59036" x2="84500" y2="78384"/>
                        <a14:foregroundMark x1="84500" y1="78384" x2="84500" y2="80298"/>
                        <a14:foregroundMark x1="3857" y1="50886" x2="61571" y2="51949"/>
                        <a14:foregroundMark x1="61571" y1="51949" x2="77143" y2="51524"/>
                        <a14:foregroundMark x1="77143" y1="51524" x2="89143" y2="36570"/>
                        <a14:foregroundMark x1="89143" y1="36570" x2="91571" y2="29483"/>
                        <a14:foregroundMark x1="73714" y1="88944" x2="47214" y2="53508"/>
                        <a14:foregroundMark x1="30357" y1="91283" x2="49857" y2="56060"/>
                        <a14:foregroundMark x1="69000" y1="90503" x2="46143" y2="70163"/>
                        <a14:foregroundMark x1="63500" y1="93622" x2="62714" y2="62367"/>
                        <a14:foregroundMark x1="80071" y1="84266" x2="63714" y2="71722"/>
                        <a14:foregroundMark x1="77143" y1="86038" x2="71643" y2="76116"/>
                        <a14:foregroundMark x1="95786" y1="51382" x2="89786" y2="65698"/>
                        <a14:foregroundMark x1="89786" y1="65698" x2="89786" y2="65698"/>
                        <a14:foregroundMark x1="95000" y1="60808" x2="92143" y2="65698"/>
                        <a14:foregroundMark x1="90571" y1="70446" x2="89500" y2="73281"/>
                        <a14:foregroundMark x1="80286" y1="83700" x2="83714" y2="80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26" y="3429000"/>
            <a:ext cx="3315182" cy="3341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19B85-F936-6F8A-DF99-A981EC6096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45" b="95181" l="3857" r="96286">
                        <a14:foregroundMark x1="53000" y1="5245" x2="57714" y2="95181"/>
                        <a14:foregroundMark x1="4643" y1="53225" x2="72929" y2="54713"/>
                        <a14:foregroundMark x1="72929" y1="54713" x2="89286" y2="51878"/>
                        <a14:foregroundMark x1="89286" y1="51878" x2="96357" y2="48264"/>
                        <a14:foregroundMark x1="93929" y1="59957" x2="93929" y2="59957"/>
                        <a14:foregroundMark x1="93929" y1="59957" x2="93929" y2="59957"/>
                        <a14:foregroundMark x1="93929" y1="59957" x2="94714" y2="53721"/>
                        <a14:foregroundMark x1="42500" y1="94897" x2="60857" y2="20907"/>
                        <a14:foregroundMark x1="13857" y1="20128" x2="76786" y2="59036"/>
                        <a14:foregroundMark x1="76786" y1="59036" x2="84500" y2="78384"/>
                        <a14:foregroundMark x1="84500" y1="78384" x2="84500" y2="80298"/>
                        <a14:foregroundMark x1="3857" y1="50886" x2="61571" y2="51949"/>
                        <a14:foregroundMark x1="61571" y1="51949" x2="77143" y2="51524"/>
                        <a14:foregroundMark x1="77143" y1="51524" x2="89143" y2="36570"/>
                        <a14:foregroundMark x1="89143" y1="36570" x2="91571" y2="29483"/>
                        <a14:foregroundMark x1="73714" y1="88944" x2="47214" y2="53508"/>
                        <a14:foregroundMark x1="30357" y1="91283" x2="49857" y2="56060"/>
                        <a14:foregroundMark x1="69000" y1="90503" x2="46143" y2="70163"/>
                        <a14:foregroundMark x1="63500" y1="93622" x2="62714" y2="62367"/>
                        <a14:foregroundMark x1="80071" y1="84266" x2="63714" y2="71722"/>
                        <a14:foregroundMark x1="77143" y1="86038" x2="71643" y2="76116"/>
                        <a14:foregroundMark x1="95786" y1="51382" x2="89786" y2="65698"/>
                        <a14:foregroundMark x1="89786" y1="65698" x2="89786" y2="65698"/>
                        <a14:foregroundMark x1="95000" y1="60808" x2="92143" y2="65698"/>
                        <a14:foregroundMark x1="90571" y1="70446" x2="89500" y2="73281"/>
                        <a14:foregroundMark x1="80286" y1="83700" x2="83714" y2="80298"/>
                        <a14:foregroundMark x1="92500" y1="63997" x2="82500" y2="79660"/>
                        <a14:foregroundMark x1="86714" y1="75762" x2="76500" y2="74699"/>
                        <a14:foregroundMark x1="88071" y1="74203" x2="86714" y2="77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012" y="3363623"/>
            <a:ext cx="3315182" cy="3341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F00539-D426-2A7C-247A-210DB5817C68}"/>
              </a:ext>
            </a:extLst>
          </p:cNvPr>
          <p:cNvSpPr txBox="1"/>
          <p:nvPr/>
        </p:nvSpPr>
        <p:spPr>
          <a:xfrm>
            <a:off x="8140337" y="718147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103FB-0D62-8251-BD92-70422CF7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I k m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8B18-5D80-D457-5ABB-2E39A157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KAMIS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394161" y="5558553"/>
            <a:ext cx="5790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KAMIS</a:t>
            </a:r>
            <a:r>
              <a:rPr lang="en-US" sz="3200" dirty="0"/>
              <a:t>: NWL23 pl. of </a:t>
            </a:r>
            <a:r>
              <a:rPr lang="en-US" sz="3200" u="sng" dirty="0"/>
              <a:t>KAMI</a:t>
            </a:r>
            <a:r>
              <a:rPr lang="en-US" sz="3200" dirty="0"/>
              <a:t>, </a:t>
            </a:r>
          </a:p>
          <a:p>
            <a:r>
              <a:rPr lang="en-US" sz="3200" dirty="0"/>
              <a:t>A SACRED POWER OR FORCE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MAKIS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1415142" y="2730649"/>
            <a:ext cx="936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MAKIS</a:t>
            </a:r>
            <a:r>
              <a:rPr lang="en-US" sz="3200" dirty="0"/>
              <a:t>:  pl. of </a:t>
            </a:r>
            <a:r>
              <a:rPr lang="en-US" sz="3200" u="sng" dirty="0"/>
              <a:t>MAKI</a:t>
            </a:r>
            <a:r>
              <a:rPr lang="en-US" sz="3200" dirty="0"/>
              <a:t>, SUSHI ROLLED IN NORI (SEAWEED)</a:t>
            </a:r>
          </a:p>
          <a:p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284026" y="1530320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68720" y="436526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8739-DB1E-DFAE-750A-23470AEBD823}"/>
              </a:ext>
            </a:extLst>
          </p:cNvPr>
          <p:cNvSpPr txBox="1"/>
          <p:nvPr/>
        </p:nvSpPr>
        <p:spPr>
          <a:xfrm>
            <a:off x="8202140" y="4343485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66152E-0805-B686-806F-49ABD3FD8F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7639" l="526" r="98842">
                        <a14:foregroundMark x1="32316" y1="18611" x2="7579" y2="55139"/>
                        <a14:foregroundMark x1="7579" y1="55139" x2="4526" y2="69722"/>
                        <a14:foregroundMark x1="4526" y1="69722" x2="32211" y2="95278"/>
                        <a14:foregroundMark x1="32211" y1="95278" x2="54316" y2="98056"/>
                        <a14:foregroundMark x1="54316" y1="98056" x2="65158" y2="96528"/>
                        <a14:foregroundMark x1="65158" y1="96528" x2="75895" y2="89861"/>
                        <a14:foregroundMark x1="75895" y1="89861" x2="94421" y2="48333"/>
                        <a14:foregroundMark x1="94421" y1="48333" x2="94737" y2="40278"/>
                        <a14:foregroundMark x1="94737" y1="40278" x2="88316" y2="34583"/>
                        <a14:foregroundMark x1="88316" y1="34583" x2="69474" y2="28750"/>
                        <a14:foregroundMark x1="69474" y1="28750" x2="57579" y2="19444"/>
                        <a14:foregroundMark x1="57579" y1="19444" x2="50632" y2="20556"/>
                        <a14:foregroundMark x1="50632" y1="20556" x2="44421" y2="15694"/>
                        <a14:foregroundMark x1="44421" y1="15694" x2="43895" y2="4306"/>
                        <a14:foregroundMark x1="35474" y1="13056" x2="2526" y2="63472"/>
                        <a14:foregroundMark x1="2526" y1="63472" x2="3053" y2="73611"/>
                        <a14:foregroundMark x1="3053" y1="73611" x2="17789" y2="87917"/>
                        <a14:foregroundMark x1="17789" y1="87917" x2="40000" y2="96250"/>
                        <a14:foregroundMark x1="40000" y1="96250" x2="46421" y2="96528"/>
                        <a14:foregroundMark x1="46421" y1="96528" x2="52632" y2="96389"/>
                        <a14:foregroundMark x1="52632" y1="96389" x2="65158" y2="98472"/>
                        <a14:foregroundMark x1="65158" y1="98472" x2="76737" y2="95556"/>
                        <a14:foregroundMark x1="76737" y1="95556" x2="81474" y2="90972"/>
                        <a14:foregroundMark x1="81474" y1="90972" x2="96842" y2="46944"/>
                        <a14:foregroundMark x1="96842" y1="46944" x2="97053" y2="37361"/>
                        <a14:foregroundMark x1="97053" y1="37361" x2="74526" y2="27222"/>
                        <a14:foregroundMark x1="74526" y1="27222" x2="71579" y2="27083"/>
                        <a14:foregroundMark x1="98947" y1="38611" x2="99053" y2="53472"/>
                        <a14:foregroundMark x1="73263" y1="97639" x2="74526" y2="77083"/>
                        <a14:foregroundMark x1="632" y1="70972" x2="27053" y2="70833"/>
                        <a14:foregroundMark x1="16211" y1="36250" x2="27053" y2="48889"/>
                        <a14:foregroundMark x1="11789" y1="41667" x2="30842" y2="57083"/>
                        <a14:foregroundMark x1="7474" y1="47639" x2="33158" y2="65833"/>
                        <a14:foregroundMark x1="9158" y1="45000" x2="29158" y2="55556"/>
                        <a14:foregroundMark x1="24947" y1="22639" x2="38105" y2="37222"/>
                        <a14:foregroundMark x1="19474" y1="29444" x2="42947" y2="44861"/>
                        <a14:foregroundMark x1="35368" y1="11528" x2="30526" y2="20000"/>
                        <a14:foregroundMark x1="36105" y1="8889" x2="32632" y2="16667"/>
                        <a14:foregroundMark x1="55895" y1="16111" x2="64632" y2="23889"/>
                        <a14:foregroundMark x1="54105" y1="15000" x2="59263" y2="18333"/>
                        <a14:foregroundMark x1="59263" y1="18333" x2="61474" y2="17917"/>
                        <a14:foregroundMark x1="60526" y1="17222" x2="65474" y2="20000"/>
                        <a14:foregroundMark x1="65474" y1="20000" x2="65789" y2="20417"/>
                        <a14:foregroundMark x1="74105" y1="22917" x2="7852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26" y="421312"/>
            <a:ext cx="2685912" cy="20377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5500F2-A6BC-3E4C-822A-E3A2B50AA1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323" y="3422769"/>
            <a:ext cx="1683837" cy="2193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5C44A1-9107-0FE0-C244-F0951D41C0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7" b="96254" l="3356" r="96644">
                        <a14:foregroundMark x1="29306" y1="32690" x2="23714" y2="47446"/>
                        <a14:foregroundMark x1="23714" y1="47446" x2="26398" y2="60159"/>
                        <a14:foregroundMark x1="26398" y1="60159" x2="24609" y2="89444"/>
                        <a14:foregroundMark x1="3356" y1="66061" x2="11298" y2="61180"/>
                        <a14:foregroundMark x1="20917" y1="5448" x2="31208" y2="14302"/>
                        <a14:foregroundMark x1="63647" y1="2157" x2="69911" y2="13961"/>
                        <a14:foregroundMark x1="96756" y1="32009" x2="86577" y2="42906"/>
                        <a14:foregroundMark x1="66667" y1="96254" x2="66667" y2="82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327" y="3777090"/>
            <a:ext cx="530941" cy="523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B2F2CF-D24C-9F3C-E160-1DEFDC502E6F}"/>
              </a:ext>
            </a:extLst>
          </p:cNvPr>
          <p:cNvSpPr txBox="1"/>
          <p:nvPr/>
        </p:nvSpPr>
        <p:spPr>
          <a:xfrm>
            <a:off x="370834" y="5157126"/>
            <a:ext cx="2008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AMIS</a:t>
            </a:r>
            <a:r>
              <a:rPr lang="en-US" sz="2000" dirty="0"/>
              <a:t>: pl. of </a:t>
            </a:r>
            <a:r>
              <a:rPr lang="en-US" sz="2000" u="sng" dirty="0"/>
              <a:t>AMI</a:t>
            </a:r>
            <a:r>
              <a:rPr lang="en-US" sz="2000" dirty="0"/>
              <a:t>, A FRIEND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5E1BEB-C4B6-FCC4-E193-6CB0C4E910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92" y="4163935"/>
            <a:ext cx="1465078" cy="9749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F99DD-C3B9-0039-5066-77155BD4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5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4" grpId="0"/>
      <p:bldP spid="1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I K O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577BF-B7F7-95FD-6048-EF858438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09257" y="1132114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BOTOX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423157" y="2431463"/>
            <a:ext cx="7345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BOTOX</a:t>
            </a:r>
            <a:r>
              <a:rPr lang="en-US" sz="3200" dirty="0"/>
              <a:t>: v. TO INJECT BOTULINUM TOXIN          	(BOTOXED, BOTOXES, BOTOXING)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0B04-FCF3-CC4B-EC74-3456D6C550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881" y="3756557"/>
            <a:ext cx="3409119" cy="25545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5F6F-D59C-9FAE-C54C-188AEC67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KORIS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80805" y="1992370"/>
            <a:ext cx="5830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KORIS</a:t>
            </a:r>
            <a:r>
              <a:rPr lang="en-US" sz="3200" dirty="0"/>
              <a:t>: pl. of </a:t>
            </a:r>
            <a:r>
              <a:rPr lang="en-US" sz="3200" u="sng" dirty="0"/>
              <a:t>KORI</a:t>
            </a:r>
            <a:r>
              <a:rPr lang="en-US" sz="3200" dirty="0"/>
              <a:t>, A MONETARY UNIT OF GUINEA (also  CAURI/S)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00539-D426-2A7C-247A-210DB5817C68}"/>
              </a:ext>
            </a:extLst>
          </p:cNvPr>
          <p:cNvSpPr txBox="1"/>
          <p:nvPr/>
        </p:nvSpPr>
        <p:spPr>
          <a:xfrm>
            <a:off x="8140337" y="718147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94709-7B33-B141-9925-B10CDBD6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9EE76A-830D-E84A-5B77-5F8840BBD4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5" b="99177" l="1230" r="97951">
                        <a14:foregroundMark x1="42213" y1="1235" x2="50820" y2="99177"/>
                        <a14:foregroundMark x1="410" y1="48148" x2="15984" y2="48148"/>
                        <a14:foregroundMark x1="15984" y1="48148" x2="98770" y2="41975"/>
                        <a14:foregroundMark x1="1230" y1="48971" x2="22131" y2="49794"/>
                        <a14:foregroundMark x1="25820" y1="92181" x2="42623" y2="66667"/>
                        <a14:foregroundMark x1="1230" y1="50617" x2="4098" y2="60905"/>
                        <a14:foregroundMark x1="4098" y1="60905" x2="6148" y2="63374"/>
                        <a14:foregroundMark x1="90164" y1="78189" x2="68852" y2="74486"/>
                        <a14:foregroundMark x1="82377" y1="86420" x2="64344" y2="79835"/>
                        <a14:foregroundMark x1="6967" y1="72428" x2="20902" y2="62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029" y="3429000"/>
            <a:ext cx="2391765" cy="238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033D2C-FDE9-1EA8-7508-FCCF59083D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694" y="3382429"/>
            <a:ext cx="4970434" cy="24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G </a:t>
            </a:r>
            <a:r>
              <a:rPr lang="en-US" sz="7200" dirty="0" err="1">
                <a:latin typeface="Scramble" panose="020B0603050302020204" pitchFamily="34" charset="0"/>
              </a:rPr>
              <a:t>G</a:t>
            </a:r>
            <a:r>
              <a:rPr lang="en-US" sz="7200" dirty="0">
                <a:latin typeface="Scramble" panose="020B0603050302020204" pitchFamily="34" charset="0"/>
              </a:rPr>
              <a:t> L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D84DF-0EC0-B305-1BC7-80C3BD1AE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LAGGY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291840" y="1894941"/>
            <a:ext cx="5830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LAGGY</a:t>
            </a:r>
            <a:r>
              <a:rPr lang="en-US" sz="3200" dirty="0"/>
              <a:t>: adj. AFFECTED BY LAG, 	(LAGGIER, LAGGIEST)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00539-D426-2A7C-247A-210DB5817C68}"/>
              </a:ext>
            </a:extLst>
          </p:cNvPr>
          <p:cNvSpPr txBox="1"/>
          <p:nvPr/>
        </p:nvSpPr>
        <p:spPr>
          <a:xfrm>
            <a:off x="2688770" y="635725"/>
            <a:ext cx="870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8989E-FE95-072E-F673-6646B402F1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050" y="3727812"/>
            <a:ext cx="5007429" cy="2816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4C521-A050-4043-E30B-D408D50916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942" y="2181686"/>
            <a:ext cx="4252183" cy="2812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B15BE8-6EDE-D56E-4CBF-F27F707F7563}"/>
              </a:ext>
            </a:extLst>
          </p:cNvPr>
          <p:cNvSpPr txBox="1"/>
          <p:nvPr/>
        </p:nvSpPr>
        <p:spPr>
          <a:xfrm>
            <a:off x="-15241" y="2463390"/>
            <a:ext cx="313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FLAGGY</a:t>
            </a:r>
            <a:r>
              <a:rPr lang="en-US" dirty="0"/>
              <a:t>: adj. DROOPING (FLAGGIER, FLAGGIEST)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953A60-0BEF-9AE9-D4F2-E152A8E205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870" y="635725"/>
            <a:ext cx="454807" cy="1798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B9DEF7-FE61-04EF-F5D7-5B446EC94762}"/>
              </a:ext>
            </a:extLst>
          </p:cNvPr>
          <p:cNvSpPr txBox="1"/>
          <p:nvPr/>
        </p:nvSpPr>
        <p:spPr>
          <a:xfrm>
            <a:off x="9211490" y="2379006"/>
            <a:ext cx="313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SLAGGY</a:t>
            </a:r>
            <a:r>
              <a:rPr lang="en-US" dirty="0"/>
              <a:t>: adj. RESEMBLING SLAG (SLAGGIER, SLAGGIEST)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3070D8-C704-A72A-1629-4E495A638A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5084" y="932456"/>
            <a:ext cx="1744436" cy="1446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CA18DD-7A10-F31C-2038-8DBF01C00079}"/>
              </a:ext>
            </a:extLst>
          </p:cNvPr>
          <p:cNvSpPr txBox="1"/>
          <p:nvPr/>
        </p:nvSpPr>
        <p:spPr>
          <a:xfrm>
            <a:off x="2688769" y="1211004"/>
            <a:ext cx="870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E07F8-5550-44EA-CAE5-C55CD52E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9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D E N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80857" y="4815189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0C9D3-7F0C-5FB9-00FB-63B91252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NAPED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1639488" y="5634855"/>
            <a:ext cx="944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NAPED</a:t>
            </a:r>
            <a:r>
              <a:rPr lang="en-US" sz="3200" dirty="0"/>
              <a:t>: adj. HAVING A </a:t>
            </a:r>
            <a:r>
              <a:rPr lang="en-US" sz="3200" u="sng" dirty="0"/>
              <a:t>NAPE</a:t>
            </a:r>
            <a:r>
              <a:rPr lang="en-US" sz="3200" dirty="0"/>
              <a:t>, THE BACK OF THE NECK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PANED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704148" y="2765231"/>
            <a:ext cx="936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PANED</a:t>
            </a:r>
            <a:r>
              <a:rPr lang="en-US" sz="3200" dirty="0"/>
              <a:t>:  adj. HAVING PANES</a:t>
            </a:r>
          </a:p>
          <a:p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284026" y="1530320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68720" y="436526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8739-DB1E-DFAE-750A-23470AEBD823}"/>
              </a:ext>
            </a:extLst>
          </p:cNvPr>
          <p:cNvSpPr txBox="1"/>
          <p:nvPr/>
        </p:nvSpPr>
        <p:spPr>
          <a:xfrm>
            <a:off x="8202140" y="4343485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B2F2CF-D24C-9F3C-E160-1DEFDC502E6F}"/>
              </a:ext>
            </a:extLst>
          </p:cNvPr>
          <p:cNvSpPr txBox="1"/>
          <p:nvPr/>
        </p:nvSpPr>
        <p:spPr>
          <a:xfrm>
            <a:off x="491732" y="5133819"/>
            <a:ext cx="2578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APED</a:t>
            </a:r>
            <a:r>
              <a:rPr lang="en-US" sz="2000" dirty="0"/>
              <a:t>: v. MIMICKED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0D9D1-91B6-E5B1-BD88-8778A72F7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01" y="3390744"/>
            <a:ext cx="2619375" cy="1743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C94F20-3AD9-91CD-2593-39634781F0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997" y="3611344"/>
            <a:ext cx="2820752" cy="1809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A3AB1-2228-D7D2-8019-A843586705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303" y="476098"/>
            <a:ext cx="2746739" cy="2540362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4884B52-31D4-26AF-E34D-EAC96A45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2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4" grpId="0"/>
      <p:bldP spid="1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N O T </a:t>
            </a:r>
            <a:r>
              <a:rPr lang="en-US" sz="7200" dirty="0" err="1">
                <a:latin typeface="Scramble" panose="020B0603050302020204" pitchFamily="34" charset="0"/>
              </a:rPr>
              <a:t>T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693270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35674-5B9B-D39F-7B16-BF9CEC52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NATTO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268720" y="5567262"/>
            <a:ext cx="848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NATTO</a:t>
            </a:r>
            <a:r>
              <a:rPr lang="en-US" sz="3200" dirty="0"/>
              <a:t>: FERMENTED SOYBEANS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TANTO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2981828" y="2754285"/>
            <a:ext cx="6481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TANTO</a:t>
            </a:r>
            <a:r>
              <a:rPr lang="en-US" sz="3200" dirty="0"/>
              <a:t>:  A SHORT JAPANESE SWORD</a:t>
            </a:r>
          </a:p>
          <a:p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592328" y="1747738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2929996" y="4527781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8739-DB1E-DFAE-750A-23470AEBD823}"/>
              </a:ext>
            </a:extLst>
          </p:cNvPr>
          <p:cNvSpPr txBox="1"/>
          <p:nvPr/>
        </p:nvSpPr>
        <p:spPr>
          <a:xfrm>
            <a:off x="8419859" y="4535073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B2F2CF-D24C-9F3C-E160-1DEFDC502E6F}"/>
              </a:ext>
            </a:extLst>
          </p:cNvPr>
          <p:cNvSpPr txBox="1"/>
          <p:nvPr/>
        </p:nvSpPr>
        <p:spPr>
          <a:xfrm>
            <a:off x="155833" y="5866019"/>
            <a:ext cx="2578342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ANATTO</a:t>
            </a:r>
            <a:r>
              <a:rPr lang="en-US" sz="2000" dirty="0"/>
              <a:t>: YELLOW-RED DYE (also ANNATTO/S)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EE8EAE-1CDD-6FF4-D59E-1F056AABB4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3000" l="0" r="100000">
                        <a14:foregroundMark x1="13472" y1="24571" x2="21244" y2="36429"/>
                        <a14:foregroundMark x1="9067" y1="23429" x2="8290" y2="32429"/>
                        <a14:foregroundMark x1="11140" y1="22429" x2="24093" y2="22429"/>
                        <a14:foregroundMark x1="87047" y1="22857" x2="92487" y2="28857"/>
                        <a14:foregroundMark x1="75389" y1="93286" x2="31088" y2="93429"/>
                        <a14:foregroundMark x1="31088" y1="93429" x2="17358" y2="90286"/>
                        <a14:foregroundMark x1="17358" y1="90286" x2="14767" y2="80286"/>
                        <a14:foregroundMark x1="14767" y1="80286" x2="16062" y2="79571"/>
                        <a14:foregroundMark x1="9845" y1="86571" x2="15026" y2="88000"/>
                        <a14:foregroundMark x1="34715" y1="3571" x2="68912" y2="5143"/>
                        <a14:foregroundMark x1="18653" y1="5286" x2="37565" y2="4143"/>
                        <a14:foregroundMark x1="37565" y1="4143" x2="42228" y2="4286"/>
                        <a14:foregroundMark x1="18394" y1="4571" x2="30829" y2="4714"/>
                        <a14:foregroundMark x1="17098" y1="3571" x2="26425" y2="8571"/>
                        <a14:foregroundMark x1="65026" y1="4429" x2="81865" y2="4286"/>
                        <a14:foregroundMark x1="83938" y1="3143" x2="78756" y2="4286"/>
                        <a14:foregroundMark x1="91969" y1="23286" x2="79275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045" y="4052778"/>
            <a:ext cx="978560" cy="1777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D5EB50-73E8-CF4A-23E8-03F4B3B297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83" y="4459555"/>
            <a:ext cx="1578594" cy="1147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40A420-0564-D582-47F1-CB901129F7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8" y="527850"/>
            <a:ext cx="3180603" cy="1777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A645F0-0090-3D1D-BD29-E65E4B3D3A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6"/>
          <a:stretch/>
        </p:blipFill>
        <p:spPr>
          <a:xfrm>
            <a:off x="1665081" y="862148"/>
            <a:ext cx="1700343" cy="2847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A7B429-634D-2E50-1653-D6881EA6758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177" y="4052778"/>
            <a:ext cx="2960404" cy="22932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2B4B72-BB64-FB25-2F69-AC80C837A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08478">
            <a:off x="9426623" y="856562"/>
            <a:ext cx="2143125" cy="2143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AF79D6-B48E-FF1D-90CE-900EE12121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886" y="2259456"/>
            <a:ext cx="2118324" cy="15906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CE650-1920-6B63-5AC9-884D39FB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3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4" grpId="0"/>
      <p:bldP spid="1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D J N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01FBF-806B-DFD8-7A3B-E27C626B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9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NDUJA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291840" y="1894941"/>
            <a:ext cx="583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NDUJA</a:t>
            </a:r>
            <a:r>
              <a:rPr lang="en-US" sz="3200" dirty="0"/>
              <a:t>: A SPICY PORK SAUSAGE 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A18DD-7A10-F31C-2038-8DBF01C00079}"/>
              </a:ext>
            </a:extLst>
          </p:cNvPr>
          <p:cNvSpPr txBox="1"/>
          <p:nvPr/>
        </p:nvSpPr>
        <p:spPr>
          <a:xfrm>
            <a:off x="8412479" y="851168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63C4D-D76F-8146-0A09-BB4A16998D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6" b="97890" l="9906" r="89623">
                        <a14:foregroundMark x1="21698" y1="12658" x2="80189" y2="7595"/>
                        <a14:foregroundMark x1="80189" y1="7595" x2="82075" y2="7595"/>
                        <a14:foregroundMark x1="41038" y1="4641" x2="63679" y2="3376"/>
                        <a14:foregroundMark x1="63679" y1="3376" x2="67925" y2="3797"/>
                        <a14:foregroundMark x1="41038" y1="94515" x2="44340" y2="62025"/>
                        <a14:foregroundMark x1="46698" y1="97890" x2="65566" y2="89030"/>
                        <a14:foregroundMark x1="65566" y1="89030" x2="65566" y2="89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034" y="3333371"/>
            <a:ext cx="1358538" cy="1518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0E7405-87B0-E137-F28A-DB802DF03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1778" r="94667">
                        <a14:foregroundMark x1="2222" y1="50222" x2="44000" y2="49333"/>
                        <a14:foregroundMark x1="94667" y1="55111" x2="78222" y2="5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7235" y="3333371"/>
            <a:ext cx="3457302" cy="34573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A42FB-E783-3C7F-24D0-C19928F6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9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 N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4F994-4B52-D93C-9423-6E8A0E5A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8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 E R O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F5742-0219-7BE1-38EE-AA5323EF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NOOKY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458551" y="1836054"/>
            <a:ext cx="7274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NOOKY</a:t>
            </a:r>
            <a:r>
              <a:rPr lang="en-US" sz="3200" dirty="0"/>
              <a:t>: SEXUAL INTERCOURSE       (also sing. NOOKIE, both with pl. NOOKIES)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A18DD-7A10-F31C-2038-8DBF01C00079}"/>
              </a:ext>
            </a:extLst>
          </p:cNvPr>
          <p:cNvSpPr txBox="1"/>
          <p:nvPr/>
        </p:nvSpPr>
        <p:spPr>
          <a:xfrm>
            <a:off x="8142509" y="715885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A6505-EA3F-DA22-DFFD-9A8EC17C2F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223" y="2974826"/>
            <a:ext cx="4523286" cy="3797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739DB-2D6C-2DBF-45A2-4A0A378979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12" y="870491"/>
            <a:ext cx="1931126" cy="96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0C5A4B-5822-4711-860C-CB2828401D9E}"/>
              </a:ext>
            </a:extLst>
          </p:cNvPr>
          <p:cNvSpPr txBox="1"/>
          <p:nvPr/>
        </p:nvSpPr>
        <p:spPr>
          <a:xfrm>
            <a:off x="799014" y="1897608"/>
            <a:ext cx="206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NOOK</a:t>
            </a:r>
            <a:r>
              <a:rPr lang="en-US" dirty="0"/>
              <a:t>: A CORNER, AS IN A ROOM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202E8-0B79-6220-0763-FA3FBD3A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I O T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66BD5-01C6-3D9F-8680-FD129878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1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OUTIE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1106424" y="1972269"/>
            <a:ext cx="1081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OUTIE</a:t>
            </a:r>
            <a:r>
              <a:rPr lang="en-US" sz="3200" dirty="0"/>
              <a:t>: A CONVEX NAVEL (Yes, INNIE/S now good as well) 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A18DD-7A10-F31C-2038-8DBF01C00079}"/>
              </a:ext>
            </a:extLst>
          </p:cNvPr>
          <p:cNvSpPr txBox="1"/>
          <p:nvPr/>
        </p:nvSpPr>
        <p:spPr>
          <a:xfrm>
            <a:off x="8429898" y="78555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7BB7A-9CCC-DD9A-2107-5B58D250F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2793275"/>
            <a:ext cx="50673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A9FA3-A92D-6F83-6078-DC21BDA6E8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20" y="3250499"/>
            <a:ext cx="2900091" cy="2190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C79390-8E57-74F2-A2C7-CAD5EB0BD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939" y="3150869"/>
            <a:ext cx="2501673" cy="28361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49C53-1E02-2928-0390-6A43BAE46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6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E L O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CDD0B-6DE9-B021-7BBB-9732E958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5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PALEO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587932" y="2068862"/>
            <a:ext cx="583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PALEO</a:t>
            </a:r>
            <a:r>
              <a:rPr lang="en-US" sz="3200" dirty="0"/>
              <a:t>: A PALEOLITHIC DIET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A18DD-7A10-F31C-2038-8DBF01C00079}"/>
              </a:ext>
            </a:extLst>
          </p:cNvPr>
          <p:cNvSpPr txBox="1"/>
          <p:nvPr/>
        </p:nvSpPr>
        <p:spPr>
          <a:xfrm>
            <a:off x="8421189" y="839942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CA09E-5E0A-1002-9E0F-998DB8D99C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286" y="2819399"/>
            <a:ext cx="3838303" cy="3838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E56943-63EB-3D44-4E02-66B45F153F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30" y="2719249"/>
            <a:ext cx="2443010" cy="4038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4D5CA0-7E2C-ED76-ACA4-555FBCB94A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189" y="3379361"/>
            <a:ext cx="3518263" cy="2638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3E60C3-41D6-E84B-9316-AFC71A67E578}"/>
              </a:ext>
            </a:extLst>
          </p:cNvPr>
          <p:cNvSpPr txBox="1"/>
          <p:nvPr/>
        </p:nvSpPr>
        <p:spPr>
          <a:xfrm>
            <a:off x="8116382" y="715885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838F3-4ADC-72F9-0D09-11429245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4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K N O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F7D4D-9309-0016-A7BE-B2651BCE8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PANKO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587932" y="1836054"/>
            <a:ext cx="4937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PANKO</a:t>
            </a:r>
            <a:r>
              <a:rPr lang="en-US" sz="3200" dirty="0"/>
              <a:t>: BREAD CRUMBS USED FOR COATING FOOD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D66C3-9F6E-045B-866D-EC01C739A5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388" y="3036383"/>
            <a:ext cx="2442754" cy="3664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E80CD1-2C35-CDC8-7AE7-BF2D7BB847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133" y="3036383"/>
            <a:ext cx="1096056" cy="1528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C8FF9F-C46F-FE41-E0A1-460DCBE35064}"/>
              </a:ext>
            </a:extLst>
          </p:cNvPr>
          <p:cNvSpPr txBox="1"/>
          <p:nvPr/>
        </p:nvSpPr>
        <p:spPr>
          <a:xfrm>
            <a:off x="8382001" y="1035835"/>
            <a:ext cx="380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 NOTE: </a:t>
            </a:r>
            <a:r>
              <a:rPr lang="en-US" sz="2000" dirty="0"/>
              <a:t>DOES NOT TAKE A REAR 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CD650-F97D-838B-6B76-453F7AF5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 </a:t>
            </a:r>
            <a:r>
              <a:rPr lang="en-US" sz="7200" dirty="0" err="1">
                <a:latin typeface="Scramble" panose="020B0603050302020204" pitchFamily="34" charset="0"/>
              </a:rPr>
              <a:t>M</a:t>
            </a:r>
            <a:r>
              <a:rPr lang="en-US" sz="7200" dirty="0">
                <a:latin typeface="Scramble" panose="020B0603050302020204" pitchFamily="34" charset="0"/>
              </a:rPr>
              <a:t> O P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A7022-BA82-DE68-11DA-AF0C33C1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POMMY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275369" y="1836054"/>
            <a:ext cx="7836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	POMMY</a:t>
            </a:r>
            <a:r>
              <a:rPr lang="en-US" sz="3200" dirty="0"/>
              <a:t>: n. A BRITISH PERSON </a:t>
            </a:r>
          </a:p>
          <a:p>
            <a:r>
              <a:rPr lang="en-US" sz="3200" dirty="0"/>
              <a:t>   (also </a:t>
            </a:r>
            <a:r>
              <a:rPr lang="en-US" sz="3200" u="sng" dirty="0"/>
              <a:t>POMMIE</a:t>
            </a:r>
            <a:r>
              <a:rPr lang="en-US" sz="3200" dirty="0"/>
              <a:t>, both with pl. POMMIES)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31E48-DBFD-94E3-FF12-E4E5D5FDA0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620" y="3036383"/>
            <a:ext cx="2417071" cy="35975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EAA25-B1D5-0724-8C77-B4FEAA0D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958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P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27B9C-FD60-8A57-0341-B37A712C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2627</Words>
  <Application>Microsoft Macintosh PowerPoint</Application>
  <PresentationFormat>Widescreen</PresentationFormat>
  <Paragraphs>689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9" baseType="lpstr">
      <vt:lpstr>Roboto</vt:lpstr>
      <vt:lpstr>Calibri</vt:lpstr>
      <vt:lpstr>Scramble</vt:lpstr>
      <vt:lpstr>Arial Black</vt:lpstr>
      <vt:lpstr>Calibri Light</vt:lpstr>
      <vt:lpstr>Arial</vt:lpstr>
      <vt:lpstr>Office Theme</vt:lpstr>
      <vt:lpstr>NWL 23 “NEW FIVES”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2024-02-09T02:59:45Z</dcterms:created>
  <dcterms:modified xsi:type="dcterms:W3CDTF">2024-04-14T21:57:49Z</dcterms:modified>
</cp:coreProperties>
</file>